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Default Extension="tiff" ContentType="image/tiff"/>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0" r:id="rId1"/>
    <p:sldMasterId id="2147484212" r:id="rId2"/>
  </p:sldMasterIdLst>
  <p:notesMasterIdLst>
    <p:notesMasterId r:id="rId20"/>
  </p:notesMasterIdLst>
  <p:sldIdLst>
    <p:sldId id="256" r:id="rId3"/>
    <p:sldId id="328" r:id="rId4"/>
    <p:sldId id="326" r:id="rId5"/>
    <p:sldId id="298" r:id="rId6"/>
    <p:sldId id="317" r:id="rId7"/>
    <p:sldId id="282" r:id="rId8"/>
    <p:sldId id="300" r:id="rId9"/>
    <p:sldId id="332" r:id="rId10"/>
    <p:sldId id="331" r:id="rId11"/>
    <p:sldId id="272" r:id="rId12"/>
    <p:sldId id="330" r:id="rId13"/>
    <p:sldId id="322" r:id="rId14"/>
    <p:sldId id="323" r:id="rId15"/>
    <p:sldId id="324" r:id="rId16"/>
    <p:sldId id="327" r:id="rId17"/>
    <p:sldId id="333" r:id="rId18"/>
    <p:sldId id="329" r:id="rId1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66CCFF"/>
    <a:srgbClr val="FF505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68999" autoAdjust="0"/>
  </p:normalViewPr>
  <p:slideViewPr>
    <p:cSldViewPr showGuides="1">
      <p:cViewPr varScale="1">
        <p:scale>
          <a:sx n="48" d="100"/>
          <a:sy n="48" d="100"/>
        </p:scale>
        <p:origin x="-1710" y="-102"/>
      </p:cViewPr>
      <p:guideLst>
        <p:guide orient="horz" pos="2160"/>
        <p:guide pos="2880"/>
      </p:guideLst>
    </p:cSldViewPr>
  </p:slideViewPr>
  <p:outlineViewPr>
    <p:cViewPr>
      <p:scale>
        <a:sx n="33" d="100"/>
        <a:sy n="33" d="100"/>
      </p:scale>
      <p:origin x="0" y="83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6A1A0D-33A7-47C0-BCFA-2BC1CA1DF014}" type="datetimeFigureOut">
              <a:rPr lang="fr-FR" smtClean="0"/>
              <a:pPr/>
              <a:t>05/08/2011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C970FA-72E7-4A02-9CE1-F4ECF0D4D4D9}"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To describe</a:t>
            </a:r>
            <a:r>
              <a:rPr lang="en-GB" sz="1200" kern="1200" baseline="0" dirty="0" smtClean="0">
                <a:solidFill>
                  <a:schemeClr val="tx1"/>
                </a:solidFill>
                <a:latin typeface="+mn-lt"/>
                <a:ea typeface="+mn-ea"/>
                <a:cs typeface="+mn-cs"/>
              </a:rPr>
              <a:t> the vegetative strategy of tree species, </a:t>
            </a:r>
            <a:r>
              <a:rPr lang="en-GB" sz="1200" kern="1200" dirty="0" smtClean="0">
                <a:solidFill>
                  <a:schemeClr val="tx1"/>
                </a:solidFill>
                <a:latin typeface="+mn-lt"/>
                <a:ea typeface="+mn-ea"/>
                <a:cs typeface="+mn-cs"/>
              </a:rPr>
              <a:t>we measured 17 traits related to leaf, stem and root structure and function on one individual per species in each plot, representing a total of 1079 individuals and 800 species across the 13 plots .</a:t>
            </a:r>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10</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For</a:t>
            </a:r>
            <a:r>
              <a:rPr lang="en-GB" sz="1200" kern="1200" baseline="0" dirty="0" smtClean="0">
                <a:solidFill>
                  <a:schemeClr val="tx1"/>
                </a:solidFill>
                <a:latin typeface="+mn-lt"/>
                <a:ea typeface="+mn-ea"/>
                <a:cs typeface="+mn-cs"/>
              </a:rPr>
              <a:t> each of the 13 studied plots, w</a:t>
            </a:r>
            <a:r>
              <a:rPr lang="en-GB" sz="1200" kern="1200" dirty="0" smtClean="0">
                <a:solidFill>
                  <a:schemeClr val="tx1"/>
                </a:solidFill>
                <a:latin typeface="+mn-lt"/>
                <a:ea typeface="+mn-ea"/>
                <a:cs typeface="+mn-cs"/>
              </a:rPr>
              <a:t>e tested environmental filtering on community assembly by taking species traits and abundances into account in univariate and multivariate approaches.</a:t>
            </a:r>
          </a:p>
          <a:p>
            <a:r>
              <a:rPr lang="en-GB" sz="1200" kern="1200" dirty="0" smtClean="0">
                <a:solidFill>
                  <a:schemeClr val="tx1"/>
                </a:solidFill>
                <a:latin typeface="+mn-lt"/>
                <a:ea typeface="+mn-ea"/>
                <a:cs typeface="+mn-cs"/>
              </a:rPr>
              <a:t>For each focal plot, we know species</a:t>
            </a:r>
            <a:r>
              <a:rPr lang="en-GB" sz="1200" kern="1200" baseline="0" dirty="0" smtClean="0">
                <a:solidFill>
                  <a:schemeClr val="tx1"/>
                </a:solidFill>
                <a:latin typeface="+mn-lt"/>
                <a:ea typeface="+mn-ea"/>
                <a:cs typeface="+mn-cs"/>
              </a:rPr>
              <a:t> traits and abundances. We describe the local community functional composition by its community-weighted mean (univariate aspect) and convex hull volumes (multivariate aspect).</a:t>
            </a:r>
          </a:p>
          <a:p>
            <a:r>
              <a:rPr lang="en-GB" sz="1200" kern="1200" dirty="0" smtClean="0">
                <a:solidFill>
                  <a:schemeClr val="tx1"/>
                </a:solidFill>
                <a:latin typeface="+mn-lt"/>
                <a:ea typeface="+mn-ea"/>
                <a:cs typeface="+mn-cs"/>
              </a:rPr>
              <a:t>We compared the observed community functional composition to its predicted distributions under the null hypothesis of no association between habitat and traits. We generated the null expectation for each plot by creating 999 random communities with the same number of individuals drawn from the regional species pool (respectively Peru and French Guiana) weighing by species local abundances, irrespective of their traits. </a:t>
            </a:r>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11</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With the trait-by-trait approach, wood</a:t>
            </a:r>
            <a:r>
              <a:rPr lang="en-GB" sz="1200" kern="1200" baseline="0" dirty="0" smtClean="0">
                <a:solidFill>
                  <a:schemeClr val="tx1"/>
                </a:solidFill>
                <a:latin typeface="+mn-lt"/>
                <a:ea typeface="+mn-ea"/>
                <a:cs typeface="+mn-cs"/>
              </a:rPr>
              <a:t> and leaf </a:t>
            </a:r>
            <a:r>
              <a:rPr lang="en-GB" sz="1200" kern="1200" dirty="0" smtClean="0">
                <a:solidFill>
                  <a:schemeClr val="tx1"/>
                </a:solidFill>
                <a:latin typeface="+mn-lt"/>
                <a:ea typeface="+mn-ea"/>
                <a:cs typeface="+mn-cs"/>
              </a:rPr>
              <a:t>traits were strongly filtered in the three studied habitats.</a:t>
            </a:r>
          </a:p>
          <a:p>
            <a:r>
              <a:rPr lang="en-GB" sz="1200" kern="1200" dirty="0" smtClean="0">
                <a:solidFill>
                  <a:schemeClr val="tx1"/>
                </a:solidFill>
                <a:latin typeface="+mn-lt"/>
                <a:ea typeface="+mn-ea"/>
                <a:cs typeface="+mn-cs"/>
              </a:rPr>
              <a:t>Community-weighted</a:t>
            </a:r>
            <a:r>
              <a:rPr lang="en-GB" sz="1200" kern="1200" baseline="0" dirty="0" smtClean="0">
                <a:solidFill>
                  <a:schemeClr val="tx1"/>
                </a:solidFill>
                <a:latin typeface="+mn-lt"/>
                <a:ea typeface="+mn-ea"/>
                <a:cs typeface="+mn-cs"/>
              </a:rPr>
              <a:t> mean </a:t>
            </a:r>
            <a:r>
              <a:rPr lang="en-GB" sz="1200" kern="1200" dirty="0" smtClean="0">
                <a:solidFill>
                  <a:schemeClr val="tx1"/>
                </a:solidFill>
                <a:latin typeface="+mn-lt"/>
                <a:ea typeface="+mn-ea"/>
                <a:cs typeface="+mn-cs"/>
              </a:rPr>
              <a:t>SLA diverged negatively from the null expectation in WS forests, while it diverged positively in TF and SF forests.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Community-weighted</a:t>
            </a:r>
            <a:r>
              <a:rPr lang="en-GB" sz="1200" kern="1200" baseline="0" dirty="0" smtClean="0">
                <a:solidFill>
                  <a:schemeClr val="tx1"/>
                </a:solidFill>
                <a:latin typeface="+mn-lt"/>
                <a:ea typeface="+mn-ea"/>
                <a:cs typeface="+mn-cs"/>
              </a:rPr>
              <a:t> mean </a:t>
            </a:r>
            <a:r>
              <a:rPr lang="en-GB" sz="1200" kern="1200" dirty="0" smtClean="0">
                <a:solidFill>
                  <a:schemeClr val="tx1"/>
                </a:solidFill>
                <a:latin typeface="+mn-lt"/>
                <a:ea typeface="+mn-ea"/>
                <a:cs typeface="+mn-cs"/>
              </a:rPr>
              <a:t>stem wood density was greater than expected in WS forests, while it was lower than expected in TF and SF forests.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It</a:t>
            </a:r>
            <a:r>
              <a:rPr lang="en-GB" sz="1200" kern="1200" baseline="0" dirty="0" smtClean="0">
                <a:solidFill>
                  <a:schemeClr val="tx1"/>
                </a:solidFill>
                <a:latin typeface="+mn-lt"/>
                <a:ea typeface="+mn-ea"/>
                <a:cs typeface="+mn-cs"/>
              </a:rPr>
              <a:t> is illustrated here for 3 plots in FG, but the results are similar for all plots.</a:t>
            </a:r>
            <a:endParaRPr lang="en-GB" sz="1200" kern="120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12</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Moreover the convex hull overlaps between habitats were lower than expected in both French Guiana and Peru.</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Hence, although convex hull volumes partly overlapped between habitats, there was consistent divergence of trait spaces between habitats: WS forests tend to show a combination of tougher leaves and denser wood than the TF and SF forests.</a:t>
            </a:r>
          </a:p>
          <a:p>
            <a:r>
              <a:rPr lang="en-GB" sz="1200" kern="1200" dirty="0" smtClean="0">
                <a:solidFill>
                  <a:schemeClr val="tx1"/>
                </a:solidFill>
                <a:latin typeface="+mn-lt"/>
                <a:ea typeface="+mn-ea"/>
                <a:cs typeface="+mn-cs"/>
              </a:rPr>
              <a:t>It</a:t>
            </a:r>
            <a:r>
              <a:rPr lang="en-GB" sz="1200" kern="1200" baseline="0" dirty="0" smtClean="0">
                <a:solidFill>
                  <a:schemeClr val="tx1"/>
                </a:solidFill>
                <a:latin typeface="+mn-lt"/>
                <a:ea typeface="+mn-ea"/>
                <a:cs typeface="+mn-cs"/>
              </a:rPr>
              <a:t> is illustrated here for 3 plots in FG, but the results are similar for all plots.</a:t>
            </a:r>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13</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Our study showed strong evidence for environmental filtering and directional shifts in community-weighted mean traits favouring contrasting tissue strategies in the Amazonian rainforest, consistent with our predictions for environmental constraints of contrasting habitats on species traits.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WS forests filtered species traits towards denser wood and tougher leaves (lower SLA), while TF and SF forests filtered species traits towards lighter wood and leaves (higher SLA).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Thus contrasting environmental conditions filtered for different ecological strategies between habitats: fertile soils and no water limitation filtered for species with rapid growth strategies in TF and SF forests, while poor soils and drought stress filtered for species with resource conservation strategies in WS forests. </a:t>
            </a:r>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14</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Our study provides a framework to link spatial patterns of land use change with more precise maps of functional composition and to generate predictions of loss of functional composition across the region.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Our study also has implications</a:t>
            </a:r>
            <a:r>
              <a:rPr lang="en-GB" sz="1200" kern="1200" baseline="0" dirty="0" smtClean="0">
                <a:solidFill>
                  <a:schemeClr val="tx1"/>
                </a:solidFill>
                <a:latin typeface="+mn-lt"/>
                <a:ea typeface="+mn-ea"/>
                <a:cs typeface="+mn-cs"/>
              </a:rPr>
              <a:t> for </a:t>
            </a:r>
            <a:r>
              <a:rPr lang="en-GB" sz="1200" kern="1200" dirty="0" smtClean="0">
                <a:solidFill>
                  <a:schemeClr val="tx1"/>
                </a:solidFill>
                <a:latin typeface="+mn-lt"/>
                <a:ea typeface="+mn-ea"/>
                <a:cs typeface="+mn-cs"/>
              </a:rPr>
              <a:t>modelling the impacts of global changes on woody plant functional diversity and associated ecosystem services. </a:t>
            </a:r>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15</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err="1" smtClean="0"/>
              <a:t>Thanks</a:t>
            </a:r>
            <a:r>
              <a:rPr lang="fr-FR" baseline="0" dirty="0" smtClean="0"/>
              <a:t> to the </a:t>
            </a:r>
            <a:r>
              <a:rPr lang="fr-FR" baseline="0" dirty="0" err="1" smtClean="0"/>
              <a:t>many</a:t>
            </a:r>
            <a:r>
              <a:rPr lang="fr-FR" baseline="0" dirty="0" smtClean="0"/>
              <a:t> </a:t>
            </a:r>
            <a:r>
              <a:rPr lang="fr-FR" baseline="0" dirty="0" err="1" smtClean="0"/>
              <a:t>contributing</a:t>
            </a:r>
            <a:r>
              <a:rPr lang="fr-FR" baseline="0" dirty="0" smtClean="0"/>
              <a:t> </a:t>
            </a:r>
            <a:r>
              <a:rPr lang="fr-FR" baseline="0" dirty="0" err="1" smtClean="0"/>
              <a:t>persons</a:t>
            </a:r>
            <a:r>
              <a:rPr lang="fr-FR" baseline="0" dirty="0" smtClean="0"/>
              <a:t> in </a:t>
            </a:r>
            <a:r>
              <a:rPr lang="fr-FR" baseline="0" dirty="0" err="1" smtClean="0"/>
              <a:t>both</a:t>
            </a:r>
            <a:r>
              <a:rPr lang="fr-FR" baseline="0" dirty="0" smtClean="0"/>
              <a:t> FG and </a:t>
            </a:r>
            <a:r>
              <a:rPr lang="fr-FR" baseline="0" dirty="0" err="1" smtClean="0"/>
              <a:t>Peru</a:t>
            </a:r>
            <a:r>
              <a:rPr lang="fr-FR" baseline="0" dirty="0" smtClean="0"/>
              <a:t> teams</a:t>
            </a:r>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16</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17</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Times New Roman" pitchFamily="18" charset="0"/>
                <a:ea typeface="+mn-ea"/>
                <a:cs typeface="Times New Roman" pitchFamily="18" charset="0"/>
              </a:rPr>
              <a:t>There are </a:t>
            </a:r>
            <a:r>
              <a:rPr lang="fr-FR" sz="1200" kern="1200" baseline="0" dirty="0" err="1" smtClean="0">
                <a:solidFill>
                  <a:schemeClr val="tx1"/>
                </a:solidFill>
                <a:latin typeface="Times New Roman" pitchFamily="18" charset="0"/>
                <a:ea typeface="+mn-ea"/>
                <a:cs typeface="Times New Roman" pitchFamily="18" charset="0"/>
              </a:rPr>
              <a:t>ongoing</a:t>
            </a:r>
            <a:r>
              <a:rPr lang="fr-FR" sz="1200" kern="1200" baseline="0" dirty="0" smtClean="0">
                <a:solidFill>
                  <a:schemeClr val="tx1"/>
                </a:solidFill>
                <a:latin typeface="Times New Roman" pitchFamily="18" charset="0"/>
                <a:ea typeface="+mn-ea"/>
                <a:cs typeface="Times New Roman" pitchFamily="18" charset="0"/>
              </a:rPr>
              <a:t> global changes in the </a:t>
            </a:r>
            <a:r>
              <a:rPr lang="fr-FR" sz="1200" kern="1200" baseline="0" dirty="0" err="1" smtClean="0">
                <a:solidFill>
                  <a:schemeClr val="tx1"/>
                </a:solidFill>
                <a:latin typeface="Times New Roman" pitchFamily="18" charset="0"/>
                <a:ea typeface="+mn-ea"/>
                <a:cs typeface="Times New Roman" pitchFamily="18" charset="0"/>
              </a:rPr>
              <a:t>tropics</a:t>
            </a:r>
            <a:r>
              <a:rPr lang="fr-FR" sz="1200" kern="1200" baseline="0" dirty="0" smtClean="0">
                <a:solidFill>
                  <a:schemeClr val="tx1"/>
                </a:solidFill>
                <a:latin typeface="Times New Roman" pitchFamily="18" charset="0"/>
                <a:ea typeface="+mn-ea"/>
                <a:cs typeface="Times New Roman" pitchFamily="18" charset="0"/>
              </a:rPr>
              <a:t>.</a:t>
            </a:r>
          </a:p>
          <a:p>
            <a:r>
              <a:rPr lang="fr-FR" sz="1200" kern="1200" baseline="0" dirty="0" smtClean="0">
                <a:solidFill>
                  <a:schemeClr val="tx1"/>
                </a:solidFill>
                <a:latin typeface="Times New Roman" pitchFamily="18" charset="0"/>
                <a:ea typeface="+mn-ea"/>
                <a:cs typeface="Times New Roman" pitchFamily="18" charset="0"/>
              </a:rPr>
              <a:t>In </a:t>
            </a:r>
            <a:r>
              <a:rPr lang="fr-FR" sz="1200" kern="1200" baseline="0" dirty="0" err="1" smtClean="0">
                <a:solidFill>
                  <a:schemeClr val="tx1"/>
                </a:solidFill>
                <a:latin typeface="Times New Roman" pitchFamily="18" charset="0"/>
                <a:ea typeface="+mn-ea"/>
                <a:cs typeface="Times New Roman" pitchFamily="18" charset="0"/>
              </a:rPr>
              <a:t>particular</a:t>
            </a:r>
            <a:r>
              <a:rPr lang="fr-FR" sz="1200" kern="1200" baseline="0" dirty="0" smtClean="0">
                <a:solidFill>
                  <a:schemeClr val="tx1"/>
                </a:solidFill>
                <a:latin typeface="Times New Roman" pitchFamily="18" charset="0"/>
                <a:ea typeface="+mn-ea"/>
                <a:cs typeface="Times New Roman" pitchFamily="18" charset="0"/>
              </a:rPr>
              <a:t> in the Amazon basin, </a:t>
            </a:r>
            <a:r>
              <a:rPr lang="fr-FR" sz="1200" kern="1200" baseline="0" dirty="0" err="1" smtClean="0">
                <a:solidFill>
                  <a:schemeClr val="tx1"/>
                </a:solidFill>
                <a:latin typeface="Times New Roman" pitchFamily="18" charset="0"/>
                <a:ea typeface="+mn-ea"/>
                <a:cs typeface="Times New Roman" pitchFamily="18" charset="0"/>
              </a:rPr>
              <a:t>forests</a:t>
            </a:r>
            <a:r>
              <a:rPr lang="fr-FR" sz="1200" kern="1200" baseline="0" dirty="0" smtClean="0">
                <a:solidFill>
                  <a:schemeClr val="tx1"/>
                </a:solidFill>
                <a:latin typeface="Times New Roman" pitchFamily="18" charset="0"/>
                <a:ea typeface="+mn-ea"/>
                <a:cs typeface="Times New Roman" pitchFamily="18" charset="0"/>
              </a:rPr>
              <a:t> are </a:t>
            </a:r>
            <a:r>
              <a:rPr lang="fr-FR" sz="1200" kern="1200" baseline="0" dirty="0" err="1" smtClean="0">
                <a:solidFill>
                  <a:schemeClr val="tx1"/>
                </a:solidFill>
                <a:latin typeface="Times New Roman" pitchFamily="18" charset="0"/>
                <a:ea typeface="+mn-ea"/>
                <a:cs typeface="Times New Roman" pitchFamily="18" charset="0"/>
              </a:rPr>
              <a:t>impacted</a:t>
            </a:r>
            <a:r>
              <a:rPr lang="fr-FR" sz="1200" kern="1200" baseline="0" dirty="0" smtClean="0">
                <a:solidFill>
                  <a:schemeClr val="tx1"/>
                </a:solidFill>
                <a:latin typeface="Times New Roman" pitchFamily="18" charset="0"/>
                <a:ea typeface="+mn-ea"/>
                <a:cs typeface="Times New Roman" pitchFamily="18" charset="0"/>
              </a:rPr>
              <a:t> by :</a:t>
            </a:r>
          </a:p>
          <a:p>
            <a:pPr>
              <a:buFontTx/>
              <a:buChar char="-"/>
            </a:pPr>
            <a:r>
              <a:rPr lang="fr-FR" sz="1200" kern="1200" baseline="0" dirty="0" smtClean="0">
                <a:solidFill>
                  <a:schemeClr val="tx1"/>
                </a:solidFill>
                <a:latin typeface="Times New Roman" pitchFamily="18" charset="0"/>
                <a:ea typeface="+mn-ea"/>
                <a:cs typeface="Times New Roman" pitchFamily="18" charset="0"/>
              </a:rPr>
              <a:t> land use changes, t</a:t>
            </a:r>
            <a:r>
              <a:rPr lang="en-US" sz="1200" dirty="0" err="1" smtClean="0">
                <a:latin typeface="Times New Roman" pitchFamily="18" charset="0"/>
                <a:cs typeface="Times New Roman" pitchFamily="18" charset="0"/>
              </a:rPr>
              <a:t>hrough</a:t>
            </a:r>
            <a:r>
              <a:rPr lang="en-US" sz="1200" dirty="0" smtClean="0">
                <a:latin typeface="Times New Roman" pitchFamily="18" charset="0"/>
                <a:cs typeface="Times New Roman" pitchFamily="18" charset="0"/>
              </a:rPr>
              <a:t> logging, deforestation, fragmentation, and fire use</a:t>
            </a:r>
          </a:p>
          <a:p>
            <a:pPr>
              <a:buFontTx/>
              <a:buChar char="-"/>
            </a:pPr>
            <a:r>
              <a:rPr lang="en-US" sz="1200" dirty="0" smtClean="0">
                <a:latin typeface="Times New Roman" pitchFamily="18" charset="0"/>
                <a:cs typeface="Times New Roman" pitchFamily="18" charset="0"/>
              </a:rPr>
              <a:t> climates changes,</a:t>
            </a:r>
            <a:r>
              <a:rPr lang="en-US" sz="1200" baseline="0" dirty="0" smtClean="0">
                <a:latin typeface="Times New Roman" pitchFamily="18" charset="0"/>
                <a:cs typeface="Times New Roman" pitchFamily="18" charset="0"/>
              </a:rPr>
              <a:t> through </a:t>
            </a:r>
            <a:r>
              <a:rPr lang="en-GB" sz="1200" kern="1200" dirty="0" smtClean="0">
                <a:solidFill>
                  <a:schemeClr val="tx1"/>
                </a:solidFill>
                <a:latin typeface="+mn-lt"/>
                <a:ea typeface="+mn-ea"/>
                <a:cs typeface="+mn-cs"/>
              </a:rPr>
              <a:t>increasing frequency and severity of droughts</a:t>
            </a:r>
          </a:p>
          <a:p>
            <a:pPr>
              <a:buFontTx/>
              <a:buNone/>
            </a:pPr>
            <a:endParaRPr lang="fr-FR"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latin typeface="+mn-lt"/>
                <a:ea typeface="+mn-ea"/>
                <a:cs typeface="+mn-cs"/>
              </a:rPr>
              <a:t>These global changes </a:t>
            </a:r>
            <a:r>
              <a:rPr lang="en-GB" sz="1200" kern="1200" baseline="0" dirty="0" smtClean="0">
                <a:solidFill>
                  <a:schemeClr val="tx1"/>
                </a:solidFill>
                <a:latin typeface="+mn-lt"/>
                <a:ea typeface="+mn-ea"/>
                <a:cs typeface="+mn-cs"/>
              </a:rPr>
              <a:t>contribute to t</a:t>
            </a:r>
            <a:r>
              <a:rPr lang="en-US" dirty="0" smtClean="0"/>
              <a:t>he current extinction crisis,</a:t>
            </a:r>
            <a:r>
              <a:rPr lang="en-US" baseline="0" dirty="0" smtClean="0"/>
              <a:t> with a loss of biodiversity worldwide but especially in the tropics.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consequences for ecosystem services of biodiversity loss will depend on associated loss of functional diversity given its demonstrated relationship with ecosystem functions such as biomass production, hydrological integrity and invasion resistance.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Yet predictions </a:t>
            </a:r>
            <a:r>
              <a:rPr lang="en-US" sz="1200" dirty="0" smtClean="0">
                <a:latin typeface="Times New Roman" pitchFamily="18" charset="0"/>
                <a:cs typeface="Times New Roman" pitchFamily="18" charset="0"/>
              </a:rPr>
              <a:t>of loss of functional diversity </a:t>
            </a:r>
            <a:r>
              <a:rPr lang="en-US" dirty="0" smtClean="0"/>
              <a:t>are currently limited by poor descriptions of spatial patterns of community functional composition across landscapes, particularly in the tropics. </a:t>
            </a:r>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To</a:t>
            </a:r>
            <a:r>
              <a:rPr lang="en-US" baseline="0" dirty="0" smtClean="0"/>
              <a:t> understand how community functional composition varies across environments, it is important to </a:t>
            </a:r>
            <a:r>
              <a:rPr lang="en-US" baseline="0" dirty="0" smtClean="0"/>
              <a:t>review how </a:t>
            </a:r>
            <a:r>
              <a:rPr lang="en-US" baseline="0" dirty="0" smtClean="0"/>
              <a:t>local communities assemble from a regional pool.</a:t>
            </a:r>
            <a:endParaRPr lang="en-US" dirty="0" smtClean="0"/>
          </a:p>
          <a:p>
            <a:r>
              <a:rPr lang="en-US" dirty="0" smtClean="0"/>
              <a:t>Community assembly is governed by a balance between deterministic processes, such as environmental filtering and niche differentiation, and stochastic processes, including dispersal limitation and demographic fluctuations. </a:t>
            </a:r>
          </a:p>
          <a:p>
            <a:r>
              <a:rPr lang="en-US" dirty="0" smtClean="0"/>
              <a:t>Measuring functional traits of plant species offers the possibility to distinguish the signature of these processes in plant community assembly along environmental gradients. </a:t>
            </a:r>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4</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A trait</a:t>
            </a:r>
            <a:r>
              <a:rPr lang="en-US" baseline="0" dirty="0" smtClean="0"/>
              <a:t> is </a:t>
            </a:r>
            <a:r>
              <a:rPr lang="en-US" sz="1200" dirty="0" smtClean="0">
                <a:solidFill>
                  <a:prstClr val="black"/>
                </a:solidFill>
                <a:latin typeface="Times New Roman" pitchFamily="18" charset="0"/>
                <a:cs typeface="Times New Roman" pitchFamily="18" charset="0"/>
              </a:rPr>
              <a:t>any morphological, physiological or phenological feature measurable at the individual level. It allows to go beyond the taxonomic description</a:t>
            </a:r>
            <a:r>
              <a:rPr lang="en-US" sz="1200" baseline="0" dirty="0" smtClean="0">
                <a:solidFill>
                  <a:prstClr val="black"/>
                </a:solidFill>
                <a:latin typeface="Times New Roman" pitchFamily="18" charset="0"/>
                <a:cs typeface="Times New Roman" pitchFamily="18" charset="0"/>
              </a:rPr>
              <a:t> of a species and gives insight into a species growth, survival and reproduction, which are the components of fitness.</a:t>
            </a:r>
            <a:endParaRPr lang="en-US" dirty="0" smtClean="0"/>
          </a:p>
          <a:p>
            <a:r>
              <a:rPr lang="en-US" dirty="0" smtClean="0"/>
              <a:t>Functional traits reflect tradeoffs that determine species performance in a given environment and consequently species abundances along environmental gradients.</a:t>
            </a:r>
          </a:p>
          <a:p>
            <a:r>
              <a:rPr lang="en-US" dirty="0" smtClean="0"/>
              <a:t>Several recent studies have used functional traits to demonstrate the importance of environmental filtering in determining the assembly of species-rich tropical forest tree communities (cf. </a:t>
            </a:r>
            <a:r>
              <a:rPr lang="en-US" sz="1200" dirty="0" smtClean="0">
                <a:latin typeface="Times New Roman" pitchFamily="18" charset="0"/>
                <a:cs typeface="Times New Roman" pitchFamily="18" charset="0"/>
              </a:rPr>
              <a:t>environmental filtering on SLA,</a:t>
            </a:r>
            <a:r>
              <a:rPr lang="en-US" sz="1200" baseline="0" dirty="0" smtClean="0">
                <a:latin typeface="Times New Roman" pitchFamily="18" charset="0"/>
                <a:cs typeface="Times New Roman" pitchFamily="18" charset="0"/>
              </a:rPr>
              <a:t> </a:t>
            </a:r>
            <a:r>
              <a:rPr lang="en-US" dirty="0" smtClean="0"/>
              <a:t>Kraft et al. 2008). </a:t>
            </a:r>
          </a:p>
          <a:p>
            <a:r>
              <a:rPr lang="en-US" dirty="0" smtClean="0"/>
              <a:t>Yet it remains unclear to what extent environmental filtering has predictable consequences on the functional composition of communities across the landscape, which would facilitate predictions of ecosystem response to global changes.</a:t>
            </a:r>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5</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 answer this question, we need to integrate the functional strategy of tree species.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Recent investigations into woody plants strategies in Amazonian rainforests have identified two orthogonal axes of functional tradeoffs: the ‘leaf economics spectrum’, opposing leaves with high SLA and nutrient contents (such as nitrogen, phosphorus and potassium) to thick, tough and dense leaves with high C:N ratio, and the ‘wood economics spectrum’, opposing dense wood to wood with high water content and thick bark.</a:t>
            </a:r>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 we integrate the approach of contrasting tissue strategies across environmental gradients to test both the strength and the direction of environmental filtering on community assembly in lowland Amazonian forests.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focus on the three most common lowland forest habitats (terra </a:t>
            </a:r>
            <a:r>
              <a:rPr lang="en-US" dirty="0" err="1" smtClean="0"/>
              <a:t>firme</a:t>
            </a:r>
            <a:r>
              <a:rPr lang="en-US" dirty="0" smtClean="0"/>
              <a:t> (TF) forests, seasonally-flooded (SF) forests and white-sand (WS) forests) that represent contrasting resource availability (N, P, light), herbivory pressure, drought stress and flooding stress.</a:t>
            </a:r>
            <a:endParaRPr lang="fr-FR" dirty="0" smtClean="0"/>
          </a:p>
          <a:p>
            <a:r>
              <a:rPr lang="en-GB" sz="1200" kern="1200" dirty="0" smtClean="0">
                <a:solidFill>
                  <a:schemeClr val="tx1"/>
                </a:solidFill>
                <a:latin typeface="+mn-lt"/>
                <a:ea typeface="+mn-ea"/>
                <a:cs typeface="+mn-cs"/>
              </a:rPr>
              <a:t>If environmental filtering is occurring between habitats in each region, we expect to find shifts in leaf and wood traits at the community level because both trait axes are crucial to tree fitness in these forests: </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For example, specific </a:t>
            </a:r>
            <a:r>
              <a:rPr lang="en-GB" sz="1200" kern="1200" dirty="0" smtClean="0">
                <a:solidFill>
                  <a:schemeClr val="tx1"/>
                </a:solidFill>
                <a:latin typeface="+mn-lt"/>
                <a:ea typeface="+mn-ea"/>
                <a:cs typeface="+mn-cs"/>
              </a:rPr>
              <a:t>leaf area relates to water regulation in the plant</a:t>
            </a:r>
            <a:r>
              <a:rPr lang="en-GB" sz="1200" kern="1200" baseline="30000" dirty="0" smtClean="0">
                <a:solidFill>
                  <a:schemeClr val="tx1"/>
                </a:solidFill>
                <a:latin typeface="+mn-lt"/>
                <a:ea typeface="+mn-ea"/>
                <a:cs typeface="+mn-cs"/>
              </a:rPr>
              <a:t>20</a:t>
            </a:r>
            <a:r>
              <a:rPr lang="en-GB" sz="1200" kern="1200" dirty="0" smtClean="0">
                <a:solidFill>
                  <a:schemeClr val="tx1"/>
                </a:solidFill>
                <a:latin typeface="+mn-lt"/>
                <a:ea typeface="+mn-ea"/>
                <a:cs typeface="+mn-cs"/>
              </a:rPr>
              <a:t> and defence against herbivory</a:t>
            </a:r>
            <a:r>
              <a:rPr lang="en-GB" sz="1200" kern="1200" baseline="30000" dirty="0" smtClean="0">
                <a:solidFill>
                  <a:schemeClr val="tx1"/>
                </a:solidFill>
                <a:latin typeface="+mn-lt"/>
                <a:ea typeface="+mn-ea"/>
                <a:cs typeface="+mn-cs"/>
              </a:rPr>
              <a:t>21</a:t>
            </a:r>
            <a:r>
              <a:rPr lang="en-GB" sz="1200" kern="1200" dirty="0" smtClean="0">
                <a:solidFill>
                  <a:schemeClr val="tx1"/>
                </a:solidFill>
                <a:latin typeface="+mn-lt"/>
                <a:ea typeface="+mn-ea"/>
                <a:cs typeface="+mn-cs"/>
              </a:rPr>
              <a:t>, while wood density relates to hydraulic conductivity from roots to stems</a:t>
            </a:r>
            <a:r>
              <a:rPr lang="en-US" dirty="0" smtClean="0"/>
              <a:t>. </a:t>
            </a:r>
          </a:p>
          <a:p>
            <a:r>
              <a:rPr lang="en-GB" sz="1200" kern="1200" dirty="0" smtClean="0">
                <a:solidFill>
                  <a:schemeClr val="tx1"/>
                </a:solidFill>
                <a:latin typeface="+mn-lt"/>
                <a:ea typeface="+mn-ea"/>
                <a:cs typeface="+mn-cs"/>
              </a:rPr>
              <a:t>We can test for deviations from a purely stochastic model of community assembly by comparing observed community functional composition patterns to patterns expected when individuals are randomly assembled in a null model. </a:t>
            </a:r>
            <a:endParaRPr lang="en-US" dirty="0" smtClean="0"/>
          </a:p>
          <a:p>
            <a:r>
              <a:rPr lang="en-US" dirty="0" smtClean="0"/>
              <a:t>In TF forests with rich soils and no extreme drought or flooding, we predict no deviation from the regional species pool. </a:t>
            </a:r>
          </a:p>
          <a:p>
            <a:r>
              <a:rPr lang="en-US" dirty="0" smtClean="0"/>
              <a:t>In SF forests where the high level of the water table throughout the year does not constrain foliar transpiration, we expect a deviation from the null model towards higher SLA. We predict lower SLA in WS forests that are subjected to annual drought episodes and higher costs of herbivory. </a:t>
            </a:r>
          </a:p>
          <a:p>
            <a:r>
              <a:rPr lang="en-US" dirty="0" smtClean="0"/>
              <a:t>Moreover we expect a filtering towards lower wood density in SF forests where constantly high water tables favor high hydraulic conductivity, but towards higher wood density in WS forests where drought stress increases the risk of cavitation.</a:t>
            </a:r>
          </a:p>
          <a:p>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7</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We tested how environmental filtering influences community assembly between habitats at opposite ends of the Amazon</a:t>
            </a:r>
            <a:r>
              <a:rPr lang="en-GB" sz="1200" kern="1200" baseline="0" dirty="0" smtClean="0">
                <a:solidFill>
                  <a:schemeClr val="tx1"/>
                </a:solidFill>
                <a:latin typeface="+mn-lt"/>
                <a:ea typeface="+mn-ea"/>
                <a:cs typeface="+mn-cs"/>
              </a:rPr>
              <a:t> basin, in French Guiana and Peru.</a:t>
            </a:r>
          </a:p>
          <a:p>
            <a:r>
              <a:rPr lang="en-GB" sz="1200" kern="1200" baseline="0" dirty="0" smtClean="0">
                <a:solidFill>
                  <a:schemeClr val="tx1"/>
                </a:solidFill>
                <a:latin typeface="+mn-lt"/>
                <a:ea typeface="+mn-ea"/>
                <a:cs typeface="+mn-cs"/>
              </a:rPr>
              <a:t>Our study is based on the </a:t>
            </a:r>
            <a:r>
              <a:rPr lang="en-GB" sz="1200" kern="1200" baseline="0" dirty="0" err="1" smtClean="0">
                <a:solidFill>
                  <a:schemeClr val="tx1"/>
                </a:solidFill>
                <a:latin typeface="+mn-lt"/>
                <a:ea typeface="+mn-ea"/>
                <a:cs typeface="+mn-cs"/>
              </a:rPr>
              <a:t>AmaLin</a:t>
            </a:r>
            <a:r>
              <a:rPr lang="en-GB" sz="1200" kern="1200" baseline="0" dirty="0" smtClean="0">
                <a:solidFill>
                  <a:schemeClr val="tx1"/>
                </a:solidFill>
                <a:latin typeface="+mn-lt"/>
                <a:ea typeface="+mn-ea"/>
                <a:cs typeface="+mn-cs"/>
              </a:rPr>
              <a:t> plot network, that encompasses the three studied habitats.</a:t>
            </a:r>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8</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In </a:t>
            </a:r>
            <a:r>
              <a:rPr lang="fr-FR" dirty="0" err="1" smtClean="0"/>
              <a:t>each</a:t>
            </a:r>
            <a:r>
              <a:rPr lang="fr-FR" dirty="0" smtClean="0"/>
              <a:t> habitat, </a:t>
            </a:r>
            <a:r>
              <a:rPr lang="fr-FR" dirty="0" err="1" smtClean="0"/>
              <a:t>we</a:t>
            </a:r>
            <a:r>
              <a:rPr lang="fr-FR" dirty="0" smtClean="0"/>
              <a:t> set up </a:t>
            </a:r>
            <a:r>
              <a:rPr lang="fr-FR" dirty="0" err="1" smtClean="0"/>
              <a:t>modified</a:t>
            </a:r>
            <a:r>
              <a:rPr lang="fr-FR" dirty="0" smtClean="0"/>
              <a:t>-Gentry</a:t>
            </a:r>
            <a:r>
              <a:rPr lang="fr-FR" baseline="0" dirty="0" smtClean="0"/>
              <a:t> </a:t>
            </a:r>
            <a:r>
              <a:rPr lang="fr-FR" dirty="0" smtClean="0"/>
              <a:t>plots for </a:t>
            </a:r>
            <a:r>
              <a:rPr lang="fr-FR" dirty="0" err="1" smtClean="0"/>
              <a:t>which</a:t>
            </a:r>
            <a:r>
              <a:rPr lang="fr-FR" dirty="0" smtClean="0"/>
              <a:t> </a:t>
            </a:r>
            <a:r>
              <a:rPr lang="fr-FR" dirty="0" err="1" smtClean="0"/>
              <a:t>we</a:t>
            </a:r>
            <a:r>
              <a:rPr lang="fr-FR" dirty="0" smtClean="0"/>
              <a:t> have the b</a:t>
            </a:r>
            <a:r>
              <a:rPr lang="en-US" sz="1200" dirty="0" err="1" smtClean="0">
                <a:latin typeface="Times New Roman" pitchFamily="18" charset="0"/>
                <a:cs typeface="Times New Roman" pitchFamily="18" charset="0"/>
              </a:rPr>
              <a:t>otanical</a:t>
            </a:r>
            <a:r>
              <a:rPr lang="en-US" sz="1200" dirty="0" smtClean="0">
                <a:latin typeface="Times New Roman" pitchFamily="18" charset="0"/>
                <a:cs typeface="Times New Roman" pitchFamily="18" charset="0"/>
              </a:rPr>
              <a:t> records (with species identification and abundance) and the description of environmental factors (climate,</a:t>
            </a:r>
            <a:r>
              <a:rPr lang="en-US" sz="1200" baseline="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soil).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Times New Roman" pitchFamily="18" charset="0"/>
                <a:cs typeface="Times New Roman" pitchFamily="18" charset="0"/>
              </a:rPr>
              <a:t>The graphs (results of MFA)</a:t>
            </a:r>
            <a:r>
              <a:rPr lang="en-US" sz="1200" baseline="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show how environmental factors discrimi</a:t>
            </a:r>
            <a:r>
              <a:rPr lang="en-US" sz="1200" baseline="0" dirty="0" smtClean="0">
                <a:latin typeface="Times New Roman" pitchFamily="18" charset="0"/>
                <a:cs typeface="Times New Roman" pitchFamily="18" charset="0"/>
              </a:rPr>
              <a:t>nate habitats (red=TF, blue=SF, yellow=WS).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Times New Roman" pitchFamily="18" charset="0"/>
                <a:cs typeface="Times New Roman" pitchFamily="18" charset="0"/>
              </a:rPr>
              <a:t>WS plots have sandy soil with high C:N and support forests with many small stems, while TF and SF plots have rich soils and support forests with big stems.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Times New Roman" pitchFamily="18" charset="0"/>
                <a:cs typeface="Times New Roman" pitchFamily="18" charset="0"/>
              </a:rPr>
              <a:t>FG plots experience a longer dry season than the Peruvian plots.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For the</a:t>
            </a:r>
            <a:r>
              <a:rPr lang="en-GB" sz="1200" kern="1200" baseline="0" dirty="0" smtClean="0">
                <a:solidFill>
                  <a:schemeClr val="tx1"/>
                </a:solidFill>
                <a:latin typeface="+mn-lt"/>
                <a:ea typeface="+mn-ea"/>
                <a:cs typeface="+mn-cs"/>
              </a:rPr>
              <a:t> present study, w</a:t>
            </a:r>
            <a:r>
              <a:rPr lang="en-GB" sz="1200" kern="1200" dirty="0" smtClean="0">
                <a:solidFill>
                  <a:schemeClr val="tx1"/>
                </a:solidFill>
                <a:latin typeface="+mn-lt"/>
                <a:ea typeface="+mn-ea"/>
                <a:cs typeface="+mn-cs"/>
              </a:rPr>
              <a:t>e selected 13 plots (diamonds) to represent the gradient of environmental conditions and floristic composition in the network, with at least two plots per habitat in each country.</a:t>
            </a:r>
            <a:endParaRPr lang="en-US" sz="1200" dirty="0" smtClean="0">
              <a:latin typeface="Times New Roman" pitchFamily="18" charset="0"/>
              <a:cs typeface="Times New Roman" pitchFamily="18" charset="0"/>
            </a:endParaRPr>
          </a:p>
          <a:p>
            <a:endParaRPr lang="fr-FR" dirty="0"/>
          </a:p>
        </p:txBody>
      </p:sp>
      <p:sp>
        <p:nvSpPr>
          <p:cNvPr id="4" name="Espace réservé du numéro de diapositive 3"/>
          <p:cNvSpPr>
            <a:spLocks noGrp="1"/>
          </p:cNvSpPr>
          <p:nvPr>
            <p:ph type="sldNum" sz="quarter" idx="10"/>
          </p:nvPr>
        </p:nvSpPr>
        <p:spPr/>
        <p:txBody>
          <a:bodyPr/>
          <a:lstStyle/>
          <a:p>
            <a:fld id="{02C970FA-72E7-4A02-9CE1-F4ECF0D4D4D9}" type="slidenum">
              <a:rPr lang="fr-FR" smtClean="0"/>
              <a:pPr/>
              <a:t>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re 7"/>
          <p:cNvSpPr>
            <a:spLocks noGrp="1"/>
          </p:cNvSpPr>
          <p:nvPr>
            <p:ph type="ctrTitle"/>
          </p:nvPr>
        </p:nvSpPr>
        <p:spPr>
          <a:xfrm>
            <a:off x="2362200" y="4038600"/>
            <a:ext cx="6477000" cy="1828800"/>
          </a:xfrm>
        </p:spPr>
        <p:txBody>
          <a:bodyPr anchor="b"/>
          <a:lstStyle>
            <a:lvl1pPr>
              <a:defRPr cap="all" baseline="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6C4D6999-3C28-446C-ABC4-AE8C2644F63F}" type="datetimeFigureOut">
              <a:rPr lang="fr-FR" smtClean="0"/>
              <a:pPr/>
              <a:t>05/08/2011</a:t>
            </a:fld>
            <a:endParaRPr lang="fr-FR"/>
          </a:p>
        </p:txBody>
      </p:sp>
      <p:sp>
        <p:nvSpPr>
          <p:cNvPr id="17" name="Espace réservé du pied de page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fr-FR">
              <a:solidFill>
                <a:srgbClr val="F8F8F8"/>
              </a:solidFill>
            </a:endParaRPr>
          </a:p>
        </p:txBody>
      </p:sp>
      <p:sp>
        <p:nvSpPr>
          <p:cNvPr id="29" name="Espace réservé du numéro de diapositive 28"/>
          <p:cNvSpPr>
            <a:spLocks noGrp="1"/>
          </p:cNvSpPr>
          <p:nvPr>
            <p:ph type="sldNum" sz="quarter" idx="12"/>
          </p:nvPr>
        </p:nvSpPr>
        <p:spPr>
          <a:xfrm>
            <a:off x="8001000" y="228600"/>
            <a:ext cx="838200" cy="381000"/>
          </a:xfrm>
        </p:spPr>
        <p:txBody>
          <a:bodyPr/>
          <a:lstStyle>
            <a:lvl1pPr>
              <a:defRPr>
                <a:solidFill>
                  <a:schemeClr val="tx2"/>
                </a:solidFill>
              </a:defRPr>
            </a:lvl1pPr>
          </a:lstStyle>
          <a:p>
            <a:fld id="{097E7687-8B7D-4063-9D7C-12A54EA1ECD0}" type="slidenum">
              <a:rPr lang="fr-FR" smtClean="0">
                <a:solidFill>
                  <a:srgbClr val="F8F8F8"/>
                </a:solidFill>
              </a:rPr>
              <a:pPr/>
              <a:t>‹N°›</a:t>
            </a:fld>
            <a:endParaRPr lang="fr-FR">
              <a:solidFill>
                <a:srgbClr val="F8F8F8"/>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612648" y="228600"/>
            <a:ext cx="8153400" cy="990600"/>
          </a:xfrm>
        </p:spPr>
        <p:txBody>
          <a:body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fld id="{6C4D6999-3C28-446C-ABC4-AE8C2644F63F}" type="datetimeFigureOut">
              <a:rPr lang="fr-FR" smtClean="0">
                <a:solidFill>
                  <a:srgbClr val="000000"/>
                </a:solidFill>
              </a:rPr>
              <a:pPr/>
              <a:t>05/08/2011</a:t>
            </a:fld>
            <a:endParaRPr lang="fr-FR">
              <a:solidFill>
                <a:srgbClr val="000000"/>
              </a:solidFill>
            </a:endParaRPr>
          </a:p>
        </p:txBody>
      </p:sp>
      <p:sp>
        <p:nvSpPr>
          <p:cNvPr id="5" name="Espace réservé du pied de page 4"/>
          <p:cNvSpPr>
            <a:spLocks noGrp="1"/>
          </p:cNvSpPr>
          <p:nvPr>
            <p:ph type="ftr" sz="quarter" idx="11"/>
          </p:nvPr>
        </p:nvSpPr>
        <p:spPr/>
        <p:txBody>
          <a:bodyPr/>
          <a:lstStyle/>
          <a:p>
            <a:endParaRPr lang="fr-FR">
              <a:solidFill>
                <a:srgbClr val="000000"/>
              </a:solidFill>
            </a:endParaRPr>
          </a:p>
        </p:txBody>
      </p:sp>
      <p:sp>
        <p:nvSpPr>
          <p:cNvPr id="6" name="Espace réservé du numéro de diapositive 5"/>
          <p:cNvSpPr>
            <a:spLocks noGrp="1"/>
          </p:cNvSpPr>
          <p:nvPr>
            <p:ph type="sldNum" sz="quarter" idx="12"/>
          </p:nvPr>
        </p:nvSpPr>
        <p:spPr/>
        <p:txBody>
          <a:bodyPr/>
          <a:lstStyle>
            <a:lvl1pPr>
              <a:defRPr>
                <a:solidFill>
                  <a:srgbClr val="FFFFFF"/>
                </a:solidFill>
              </a:defRPr>
            </a:lvl1pPr>
          </a:lstStyle>
          <a:p>
            <a:fld id="{097E7687-8B7D-4063-9D7C-12A54EA1ECD0}" type="slidenum">
              <a:rPr lang="fr-FR" smtClean="0"/>
              <a:pPr/>
              <a:t>‹N°›</a:t>
            </a:fld>
            <a:endParaRPr lang="fr-FR"/>
          </a:p>
        </p:txBody>
      </p:sp>
      <p:sp>
        <p:nvSpPr>
          <p:cNvPr id="8" name="Espace réservé du contenu 7"/>
          <p:cNvSpPr>
            <a:spLocks noGrp="1"/>
          </p:cNvSpPr>
          <p:nvPr>
            <p:ph sz="quarter" idx="1"/>
          </p:nvPr>
        </p:nvSpPr>
        <p:spPr>
          <a:xfrm>
            <a:off x="612648" y="1600200"/>
            <a:ext cx="8153400" cy="44958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r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6C4D6999-3C28-446C-ABC4-AE8C2644F63F}" type="datetimeFigureOut">
              <a:rPr lang="fr-FR" smtClean="0">
                <a:solidFill>
                  <a:srgbClr val="000000"/>
                </a:solidFill>
              </a:rPr>
              <a:pPr/>
              <a:t>05/08/2011</a:t>
            </a:fld>
            <a:endParaRPr lang="fr-FR">
              <a:solidFill>
                <a:srgbClr val="000000"/>
              </a:solidFill>
            </a:endParaRPr>
          </a:p>
        </p:txBody>
      </p:sp>
      <p:sp>
        <p:nvSpPr>
          <p:cNvPr id="13" name="Espace réservé du numéro de diapositive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97E7687-8B7D-4063-9D7C-12A54EA1ECD0}" type="slidenum">
              <a:rPr lang="fr-FR" smtClean="0"/>
              <a:pPr/>
              <a:t>‹N°›</a:t>
            </a:fld>
            <a:endParaRPr lang="fr-FR"/>
          </a:p>
        </p:txBody>
      </p:sp>
      <p:sp>
        <p:nvSpPr>
          <p:cNvPr id="14" name="Espace réservé du pied de page 13"/>
          <p:cNvSpPr>
            <a:spLocks noGrp="1"/>
          </p:cNvSpPr>
          <p:nvPr>
            <p:ph type="ftr" sz="quarter" idx="12"/>
          </p:nvPr>
        </p:nvSpPr>
        <p:spPr/>
        <p:txBody>
          <a:bodyPr/>
          <a:lstStyle/>
          <a:p>
            <a:endParaRPr lang="fr-FR">
              <a:solidFill>
                <a:srgbClr val="000000"/>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9" name="Espace réservé du contenu 8"/>
          <p:cNvSpPr>
            <a:spLocks noGrp="1"/>
          </p:cNvSpPr>
          <p:nvPr>
            <p:ph sz="quarter" idx="1"/>
          </p:nvPr>
        </p:nvSpPr>
        <p:spPr>
          <a:xfrm>
            <a:off x="609600" y="1589567"/>
            <a:ext cx="38862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844901" y="1589567"/>
            <a:ext cx="38862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8" name="Espace réservé de la date 7"/>
          <p:cNvSpPr>
            <a:spLocks noGrp="1"/>
          </p:cNvSpPr>
          <p:nvPr>
            <p:ph type="dt" sz="half" idx="15"/>
          </p:nvPr>
        </p:nvSpPr>
        <p:spPr/>
        <p:txBody>
          <a:bodyPr rtlCol="0"/>
          <a:lstStyle/>
          <a:p>
            <a:fld id="{6C4D6999-3C28-446C-ABC4-AE8C2644F63F}" type="datetimeFigureOut">
              <a:rPr lang="fr-FR" smtClean="0">
                <a:solidFill>
                  <a:srgbClr val="000000"/>
                </a:solidFill>
              </a:rPr>
              <a:pPr/>
              <a:t>05/08/2011</a:t>
            </a:fld>
            <a:endParaRPr lang="fr-FR">
              <a:solidFill>
                <a:srgbClr val="000000"/>
              </a:solidFill>
            </a:endParaRPr>
          </a:p>
        </p:txBody>
      </p:sp>
      <p:sp>
        <p:nvSpPr>
          <p:cNvPr id="10" name="Espace réservé du numéro de diapositive 9"/>
          <p:cNvSpPr>
            <a:spLocks noGrp="1"/>
          </p:cNvSpPr>
          <p:nvPr>
            <p:ph type="sldNum" sz="quarter" idx="16"/>
          </p:nvPr>
        </p:nvSpPr>
        <p:spPr/>
        <p:txBody>
          <a:bodyPr rtlCol="0"/>
          <a:lstStyle/>
          <a:p>
            <a:fld id="{097E7687-8B7D-4063-9D7C-12A54EA1ECD0}" type="slidenum">
              <a:rPr lang="fr-FR" smtClean="0"/>
              <a:pPr/>
              <a:t>‹N°›</a:t>
            </a:fld>
            <a:endParaRPr lang="fr-FR"/>
          </a:p>
        </p:txBody>
      </p:sp>
      <p:sp>
        <p:nvSpPr>
          <p:cNvPr id="12" name="Espace réservé du pied de page 11"/>
          <p:cNvSpPr>
            <a:spLocks noGrp="1"/>
          </p:cNvSpPr>
          <p:nvPr>
            <p:ph type="ftr" sz="quarter" idx="17"/>
          </p:nvPr>
        </p:nvSpPr>
        <p:spPr/>
        <p:txBody>
          <a:bodyPr rtlCol="0"/>
          <a:lstStyle/>
          <a:p>
            <a:endParaRPr lang="fr-FR">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33400" y="273050"/>
            <a:ext cx="8153400" cy="869950"/>
          </a:xfrm>
        </p:spPr>
        <p:txBody>
          <a:bodyPr anchor="ctr"/>
          <a:lstStyle>
            <a:lvl1pPr>
              <a:defRPr/>
            </a:lvl1pPr>
          </a:lstStyle>
          <a:p>
            <a:r>
              <a:rPr kumimoji="0" lang="fr-FR" smtClean="0"/>
              <a:t>Cliquez pour modifier le style du titre</a:t>
            </a:r>
            <a:endParaRPr kumimoji="0" lang="en-US"/>
          </a:p>
        </p:txBody>
      </p:sp>
      <p:sp>
        <p:nvSpPr>
          <p:cNvPr id="11" name="Espace réservé du contenu 10"/>
          <p:cNvSpPr>
            <a:spLocks noGrp="1"/>
          </p:cNvSpPr>
          <p:nvPr>
            <p:ph sz="quarter" idx="2"/>
          </p:nvPr>
        </p:nvSpPr>
        <p:spPr>
          <a:xfrm>
            <a:off x="609600" y="2438400"/>
            <a:ext cx="3886200" cy="35814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quarter" idx="4"/>
          </p:nvPr>
        </p:nvSpPr>
        <p:spPr>
          <a:xfrm>
            <a:off x="4800600" y="2438400"/>
            <a:ext cx="3886200" cy="35814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5"/>
          </p:nvPr>
        </p:nvSpPr>
        <p:spPr/>
        <p:txBody>
          <a:bodyPr rtlCol="0"/>
          <a:lstStyle/>
          <a:p>
            <a:fld id="{6C4D6999-3C28-446C-ABC4-AE8C2644F63F}" type="datetimeFigureOut">
              <a:rPr lang="fr-FR" smtClean="0">
                <a:solidFill>
                  <a:srgbClr val="000000"/>
                </a:solidFill>
              </a:rPr>
              <a:pPr/>
              <a:t>05/08/2011</a:t>
            </a:fld>
            <a:endParaRPr lang="fr-FR">
              <a:solidFill>
                <a:srgbClr val="000000"/>
              </a:solidFill>
            </a:endParaRPr>
          </a:p>
        </p:txBody>
      </p:sp>
      <p:sp>
        <p:nvSpPr>
          <p:cNvPr id="12" name="Espace réservé du numéro de diapositive 11"/>
          <p:cNvSpPr>
            <a:spLocks noGrp="1"/>
          </p:cNvSpPr>
          <p:nvPr>
            <p:ph type="sldNum" sz="quarter" idx="16"/>
          </p:nvPr>
        </p:nvSpPr>
        <p:spPr/>
        <p:txBody>
          <a:bodyPr rtlCol="0"/>
          <a:lstStyle/>
          <a:p>
            <a:fld id="{097E7687-8B7D-4063-9D7C-12A54EA1ECD0}" type="slidenum">
              <a:rPr lang="fr-FR" smtClean="0"/>
              <a:pPr/>
              <a:t>‹N°›</a:t>
            </a:fld>
            <a:endParaRPr lang="fr-FR"/>
          </a:p>
        </p:txBody>
      </p:sp>
      <p:sp>
        <p:nvSpPr>
          <p:cNvPr id="14" name="Espace réservé du pied de page 13"/>
          <p:cNvSpPr>
            <a:spLocks noGrp="1"/>
          </p:cNvSpPr>
          <p:nvPr>
            <p:ph type="ftr" sz="quarter" idx="17"/>
          </p:nvPr>
        </p:nvSpPr>
        <p:spPr/>
        <p:txBody>
          <a:bodyPr rtlCol="0"/>
          <a:lstStyle/>
          <a:p>
            <a:endParaRPr lang="fr-FR">
              <a:solidFill>
                <a:srgbClr val="000000"/>
              </a:solidFill>
            </a:endParaRPr>
          </a:p>
        </p:txBody>
      </p:sp>
      <p:sp>
        <p:nvSpPr>
          <p:cNvPr id="16" name="Espace réservé du texte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
        <p:nvSpPr>
          <p:cNvPr id="15" name="Espace réservé du texte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6C4D6999-3C28-446C-ABC4-AE8C2644F63F}" type="datetimeFigureOut">
              <a:rPr lang="fr-FR" smtClean="0">
                <a:solidFill>
                  <a:srgbClr val="000000"/>
                </a:solidFill>
              </a:rPr>
              <a:pPr/>
              <a:t>05/08/2011</a:t>
            </a:fld>
            <a:endParaRPr lang="fr-FR">
              <a:solidFill>
                <a:srgbClr val="000000"/>
              </a:solidFill>
            </a:endParaRPr>
          </a:p>
        </p:txBody>
      </p:sp>
      <p:sp>
        <p:nvSpPr>
          <p:cNvPr id="4" name="Espace réservé du pied de page 3"/>
          <p:cNvSpPr>
            <a:spLocks noGrp="1"/>
          </p:cNvSpPr>
          <p:nvPr>
            <p:ph type="ftr" sz="quarter" idx="11"/>
          </p:nvPr>
        </p:nvSpPr>
        <p:spPr/>
        <p:txBody>
          <a:bodyPr/>
          <a:lstStyle/>
          <a:p>
            <a:endParaRPr lang="fr-FR">
              <a:solidFill>
                <a:srgbClr val="000000"/>
              </a:solidFill>
            </a:endParaRPr>
          </a:p>
        </p:txBody>
      </p:sp>
      <p:sp>
        <p:nvSpPr>
          <p:cNvPr id="5" name="Espace réservé du numéro de diapositive 4"/>
          <p:cNvSpPr>
            <a:spLocks noGrp="1"/>
          </p:cNvSpPr>
          <p:nvPr>
            <p:ph type="sldNum" sz="quarter" idx="12"/>
          </p:nvPr>
        </p:nvSpPr>
        <p:spPr/>
        <p:txBody>
          <a:bodyPr/>
          <a:lstStyle>
            <a:lvl1pPr>
              <a:defRPr>
                <a:solidFill>
                  <a:srgbClr val="FFFFFF"/>
                </a:solidFill>
              </a:defRPr>
            </a:lvl1pPr>
          </a:lstStyle>
          <a:p>
            <a:fld id="{097E7687-8B7D-4063-9D7C-12A54EA1ECD0}" type="slidenum">
              <a:rPr lang="fr-FR" smtClean="0"/>
              <a:pPr/>
              <a:t>‹N°›</a:t>
            </a:fld>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C4D6999-3C28-446C-ABC4-AE8C2644F63F}" type="datetimeFigureOut">
              <a:rPr lang="fr-FR" smtClean="0">
                <a:solidFill>
                  <a:srgbClr val="000000"/>
                </a:solidFill>
              </a:rPr>
              <a:pPr/>
              <a:t>05/08/2011</a:t>
            </a:fld>
            <a:endParaRPr lang="fr-FR">
              <a:solidFill>
                <a:srgbClr val="000000"/>
              </a:solidFill>
            </a:endParaRPr>
          </a:p>
        </p:txBody>
      </p:sp>
      <p:sp>
        <p:nvSpPr>
          <p:cNvPr id="3" name="Espace réservé du pied de page 2"/>
          <p:cNvSpPr>
            <a:spLocks noGrp="1"/>
          </p:cNvSpPr>
          <p:nvPr>
            <p:ph type="ftr" sz="quarter" idx="11"/>
          </p:nvPr>
        </p:nvSpPr>
        <p:spPr/>
        <p:txBody>
          <a:bodyPr/>
          <a:lstStyle/>
          <a:p>
            <a:endParaRPr lang="fr-FR">
              <a:solidFill>
                <a:srgbClr val="000000"/>
              </a:solidFill>
            </a:endParaRPr>
          </a:p>
        </p:txBody>
      </p:sp>
      <p:sp>
        <p:nvSpPr>
          <p:cNvPr id="4" name="Espace réservé du numéro de diapositive 3"/>
          <p:cNvSpPr>
            <a:spLocks noGrp="1"/>
          </p:cNvSpPr>
          <p:nvPr>
            <p:ph type="sldNum" sz="quarter" idx="12"/>
          </p:nvPr>
        </p:nvSpPr>
        <p:spPr>
          <a:xfrm>
            <a:off x="0" y="6248400"/>
            <a:ext cx="533400" cy="381000"/>
          </a:xfrm>
        </p:spPr>
        <p:txBody>
          <a:bodyPr/>
          <a:lstStyle>
            <a:lvl1pPr>
              <a:defRPr>
                <a:solidFill>
                  <a:schemeClr val="tx2"/>
                </a:solidFill>
              </a:defRPr>
            </a:lvl1pPr>
          </a:lstStyle>
          <a:p>
            <a:fld id="{097E7687-8B7D-4063-9D7C-12A54EA1ECD0}" type="slidenum">
              <a:rPr lang="fr-FR" smtClean="0">
                <a:solidFill>
                  <a:srgbClr val="000000"/>
                </a:solidFill>
              </a:rPr>
              <a:pPr/>
              <a:t>‹N°›</a:t>
            </a:fld>
            <a:endParaRPr lang="fr-FR">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0" y="273050"/>
            <a:ext cx="8077200" cy="869950"/>
          </a:xfrm>
        </p:spPr>
        <p:txBody>
          <a:bodyPr anchor="ctr"/>
          <a:lstStyle>
            <a:lvl1pPr algn="l">
              <a:buNone/>
              <a:defRPr sz="4400" b="0"/>
            </a:lvl1p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fld id="{6C4D6999-3C28-446C-ABC4-AE8C2644F63F}" type="datetimeFigureOut">
              <a:rPr lang="fr-FR" smtClean="0">
                <a:solidFill>
                  <a:srgbClr val="000000"/>
                </a:solidFill>
              </a:rPr>
              <a:pPr/>
              <a:t>05/08/2011</a:t>
            </a:fld>
            <a:endParaRPr lang="fr-FR">
              <a:solidFill>
                <a:srgbClr val="000000"/>
              </a:solidFill>
            </a:endParaRPr>
          </a:p>
        </p:txBody>
      </p:sp>
      <p:sp>
        <p:nvSpPr>
          <p:cNvPr id="6" name="Espace réservé du pied de page 5"/>
          <p:cNvSpPr>
            <a:spLocks noGrp="1"/>
          </p:cNvSpPr>
          <p:nvPr>
            <p:ph type="ftr" sz="quarter" idx="11"/>
          </p:nvPr>
        </p:nvSpPr>
        <p:spPr/>
        <p:txBody>
          <a:bodyPr/>
          <a:lstStyle/>
          <a:p>
            <a:endParaRPr lang="fr-FR">
              <a:solidFill>
                <a:srgbClr val="000000"/>
              </a:solidFill>
            </a:endParaRPr>
          </a:p>
        </p:txBody>
      </p:sp>
      <p:sp>
        <p:nvSpPr>
          <p:cNvPr id="7" name="Espace réservé du numéro de diapositive 6"/>
          <p:cNvSpPr>
            <a:spLocks noGrp="1"/>
          </p:cNvSpPr>
          <p:nvPr>
            <p:ph type="sldNum" sz="quarter" idx="12"/>
          </p:nvPr>
        </p:nvSpPr>
        <p:spPr/>
        <p:txBody>
          <a:bodyPr/>
          <a:lstStyle>
            <a:lvl1pPr>
              <a:defRPr>
                <a:solidFill>
                  <a:srgbClr val="FFFFFF"/>
                </a:solidFill>
              </a:defRPr>
            </a:lvl1pPr>
          </a:lstStyle>
          <a:p>
            <a:fld id="{097E7687-8B7D-4063-9D7C-12A54EA1ECD0}" type="slidenum">
              <a:rPr lang="fr-FR" smtClean="0"/>
              <a:pPr/>
              <a:t>‹N°›</a:t>
            </a:fld>
            <a:endParaRPr lang="fr-FR"/>
          </a:p>
        </p:txBody>
      </p:sp>
      <p:sp>
        <p:nvSpPr>
          <p:cNvPr id="3" name="Espace réservé du texte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9" name="Espace réservé du contenu 8"/>
          <p:cNvSpPr>
            <a:spLocks noGrp="1"/>
          </p:cNvSpPr>
          <p:nvPr>
            <p:ph sz="quarter" idx="1"/>
          </p:nvPr>
        </p:nvSpPr>
        <p:spPr>
          <a:xfrm>
            <a:off x="2362200" y="1752600"/>
            <a:ext cx="6400800" cy="44196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3">
        <a:schemeClr val="bg2"/>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fr-FR" smtClean="0"/>
              <a:t>Cliquez pour modifier les styles du texte du masque</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r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fr-FR" smtClean="0"/>
              <a:t>Cliquez pour modifier le style du titre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Espace réservé de la date 11"/>
          <p:cNvSpPr>
            <a:spLocks noGrp="1"/>
          </p:cNvSpPr>
          <p:nvPr>
            <p:ph type="dt" sz="half" idx="10"/>
          </p:nvPr>
        </p:nvSpPr>
        <p:spPr>
          <a:xfrm>
            <a:off x="6248400" y="6248400"/>
            <a:ext cx="2667000" cy="365125"/>
          </a:xfrm>
        </p:spPr>
        <p:txBody>
          <a:bodyPr rtlCol="0"/>
          <a:lstStyle/>
          <a:p>
            <a:fld id="{6C4D6999-3C28-446C-ABC4-AE8C2644F63F}" type="datetimeFigureOut">
              <a:rPr lang="fr-FR" smtClean="0">
                <a:solidFill>
                  <a:srgbClr val="000000"/>
                </a:solidFill>
              </a:rPr>
              <a:pPr/>
              <a:t>05/08/2011</a:t>
            </a:fld>
            <a:endParaRPr lang="fr-FR">
              <a:solidFill>
                <a:srgbClr val="000000"/>
              </a:solidFill>
            </a:endParaRPr>
          </a:p>
        </p:txBody>
      </p:sp>
      <p:sp>
        <p:nvSpPr>
          <p:cNvPr id="13" name="Espace réservé du numéro de diapositive 12"/>
          <p:cNvSpPr>
            <a:spLocks noGrp="1"/>
          </p:cNvSpPr>
          <p:nvPr>
            <p:ph type="sldNum" sz="quarter" idx="11"/>
          </p:nvPr>
        </p:nvSpPr>
        <p:spPr>
          <a:xfrm>
            <a:off x="0" y="4667249"/>
            <a:ext cx="1447800" cy="663578"/>
          </a:xfrm>
        </p:spPr>
        <p:txBody>
          <a:bodyPr rtlCol="0"/>
          <a:lstStyle>
            <a:lvl1pPr>
              <a:defRPr sz="2800"/>
            </a:lvl1pPr>
          </a:lstStyle>
          <a:p>
            <a:fld id="{097E7687-8B7D-4063-9D7C-12A54EA1ECD0}" type="slidenum">
              <a:rPr lang="fr-FR" smtClean="0"/>
              <a:pPr/>
              <a:t>‹N°›</a:t>
            </a:fld>
            <a:endParaRPr lang="fr-FR"/>
          </a:p>
        </p:txBody>
      </p:sp>
      <p:sp>
        <p:nvSpPr>
          <p:cNvPr id="14" name="Espace réservé du pied de page 13"/>
          <p:cNvSpPr>
            <a:spLocks noGrp="1"/>
          </p:cNvSpPr>
          <p:nvPr>
            <p:ph type="ftr" sz="quarter" idx="12"/>
          </p:nvPr>
        </p:nvSpPr>
        <p:spPr>
          <a:xfrm>
            <a:off x="1600200" y="6248206"/>
            <a:ext cx="4572000" cy="365125"/>
          </a:xfrm>
        </p:spPr>
        <p:txBody>
          <a:bodyPr rtlCol="0"/>
          <a:lstStyle/>
          <a:p>
            <a:endParaRPr lang="fr-FR">
              <a:solidFill>
                <a:srgbClr val="000000"/>
              </a:solidFill>
            </a:endParaRPr>
          </a:p>
        </p:txBody>
      </p:sp>
      <p:sp>
        <p:nvSpPr>
          <p:cNvPr id="3" name="Espace réservé pour une image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fr-FR" smtClean="0"/>
              <a:t>Cliquez sur l'icône pour ajouter une image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C4D6999-3C28-446C-ABC4-AE8C2644F63F}" type="datetimeFigureOut">
              <a:rPr lang="fr-FR" smtClean="0">
                <a:solidFill>
                  <a:srgbClr val="000000"/>
                </a:solidFill>
              </a:rPr>
              <a:pPr/>
              <a:t>05/08/2011</a:t>
            </a:fld>
            <a:endParaRPr lang="fr-FR">
              <a:solidFill>
                <a:srgbClr val="000000"/>
              </a:solidFill>
            </a:endParaRPr>
          </a:p>
        </p:txBody>
      </p:sp>
      <p:sp>
        <p:nvSpPr>
          <p:cNvPr id="5" name="Espace réservé du pied de page 4"/>
          <p:cNvSpPr>
            <a:spLocks noGrp="1"/>
          </p:cNvSpPr>
          <p:nvPr>
            <p:ph type="ftr" sz="quarter" idx="11"/>
          </p:nvPr>
        </p:nvSpPr>
        <p:spPr/>
        <p:txBody>
          <a:bodyPr/>
          <a:lstStyle/>
          <a:p>
            <a:endParaRPr lang="fr-FR">
              <a:solidFill>
                <a:srgbClr val="000000"/>
              </a:solidFill>
            </a:endParaRPr>
          </a:p>
        </p:txBody>
      </p:sp>
      <p:sp>
        <p:nvSpPr>
          <p:cNvPr id="6" name="Espace réservé du numéro de diapositive 5"/>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1"/>
      </p:bgRef>
    </p:bg>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53200" y="609600"/>
            <a:ext cx="2057400" cy="55165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609600"/>
            <a:ext cx="5562600" cy="5516564"/>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6553200" y="6248402"/>
            <a:ext cx="2209800" cy="365125"/>
          </a:xfrm>
        </p:spPr>
        <p:txBody>
          <a:bodyPr/>
          <a:lstStyle/>
          <a:p>
            <a:fld id="{6C4D6999-3C28-446C-ABC4-AE8C2644F63F}" type="datetimeFigureOut">
              <a:rPr lang="fr-FR" smtClean="0">
                <a:solidFill>
                  <a:srgbClr val="000000"/>
                </a:solidFill>
              </a:rPr>
              <a:pPr/>
              <a:t>05/08/2011</a:t>
            </a:fld>
            <a:endParaRPr lang="fr-FR">
              <a:solidFill>
                <a:srgbClr val="000000"/>
              </a:solidFill>
            </a:endParaRPr>
          </a:p>
        </p:txBody>
      </p:sp>
      <p:sp>
        <p:nvSpPr>
          <p:cNvPr id="5" name="Espace réservé du pied de page 4"/>
          <p:cNvSpPr>
            <a:spLocks noGrp="1"/>
          </p:cNvSpPr>
          <p:nvPr>
            <p:ph type="ftr" sz="quarter" idx="11"/>
          </p:nvPr>
        </p:nvSpPr>
        <p:spPr>
          <a:xfrm>
            <a:off x="457201" y="6248207"/>
            <a:ext cx="5573483" cy="365125"/>
          </a:xfrm>
        </p:spPr>
        <p:txBody>
          <a:bodyPr/>
          <a:lstStyle/>
          <a:p>
            <a:endParaRPr lang="fr-FR">
              <a:solidFill>
                <a:srgbClr val="000000"/>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Espace réservé du numéro de diapositive 5"/>
          <p:cNvSpPr>
            <a:spLocks noGrp="1"/>
          </p:cNvSpPr>
          <p:nvPr>
            <p:ph type="sldNum" sz="quarter" idx="12"/>
          </p:nvPr>
        </p:nvSpPr>
        <p:spPr>
          <a:xfrm rot="5400000">
            <a:off x="5989638" y="144462"/>
            <a:ext cx="533400" cy="244476"/>
          </a:xfrm>
        </p:spPr>
        <p:txBody>
          <a:bodyPr/>
          <a:lstStyle/>
          <a:p>
            <a:fld id="{097E7687-8B7D-4063-9D7C-12A54EA1ECD0}"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6C4D6999-3C28-446C-ABC4-AE8C2644F63F}" type="datetimeFigureOut">
              <a:rPr lang="fr-FR" smtClean="0"/>
              <a:pPr/>
              <a:t>05/08/2011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97E7687-8B7D-4063-9D7C-12A54EA1ECD0}"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4D6999-3C28-446C-ABC4-AE8C2644F63F}" type="datetimeFigureOut">
              <a:rPr lang="fr-FR" smtClean="0"/>
              <a:pPr/>
              <a:t>05/08/2011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7E7687-8B7D-4063-9D7C-12A54EA1ECD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609600" y="228600"/>
            <a:ext cx="8153400" cy="990600"/>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6C4D6999-3C28-446C-ABC4-AE8C2644F63F}" type="datetimeFigureOut">
              <a:rPr lang="fr-FR" smtClean="0">
                <a:solidFill>
                  <a:srgbClr val="000000"/>
                </a:solidFill>
              </a:rPr>
              <a:pPr/>
              <a:t>05/08/2011</a:t>
            </a:fld>
            <a:endParaRPr lang="fr-FR">
              <a:solidFill>
                <a:srgbClr val="000000"/>
              </a:solidFill>
            </a:endParaRPr>
          </a:p>
        </p:txBody>
      </p:sp>
      <p:sp>
        <p:nvSpPr>
          <p:cNvPr id="3" name="Espace réservé du pied de page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fr-FR">
              <a:solidFill>
                <a:srgbClr val="000000"/>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Espace réservé du numéro de diapositive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97E7687-8B7D-4063-9D7C-12A54EA1ECD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4213" r:id="rId1"/>
    <p:sldLayoutId id="2147484214" r:id="rId2"/>
    <p:sldLayoutId id="2147484215" r:id="rId3"/>
    <p:sldLayoutId id="2147484216" r:id="rId4"/>
    <p:sldLayoutId id="2147484217" r:id="rId5"/>
    <p:sldLayoutId id="2147484218" r:id="rId6"/>
    <p:sldLayoutId id="2147484219" r:id="rId7"/>
    <p:sldLayoutId id="2147484220" r:id="rId8"/>
    <p:sldLayoutId id="2147484221" r:id="rId9"/>
    <p:sldLayoutId id="2147484222" r:id="rId10"/>
    <p:sldLayoutId id="214748422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gif"/><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1.xml"/><Relationship Id="rId7"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19.pn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36.tiff"/></Relationships>
</file>

<file path=ppt/slides/_rels/slide13.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12" Type="http://schemas.openxmlformats.org/officeDocument/2006/relationships/image" Target="../media/image49.jpe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43.jpeg"/><Relationship Id="rId11" Type="http://schemas.openxmlformats.org/officeDocument/2006/relationships/image" Target="../media/image48.jpe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jpeg"/></Relationships>
</file>

<file path=ppt/slides/_rels/slide1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4.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1.jpe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notesSlide" Target="../notesSlides/notesSlide7.xml"/><Relationship Id="rId7" Type="http://schemas.openxmlformats.org/officeDocument/2006/relationships/image" Target="../media/image28.jpeg"/><Relationship Id="rId2" Type="http://schemas.openxmlformats.org/officeDocument/2006/relationships/slideLayout" Target="../slideLayouts/slideLayout6.xml"/><Relationship Id="rId1" Type="http://schemas.openxmlformats.org/officeDocument/2006/relationships/tags" Target="../tags/tag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1.tiff"/><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27.jpeg"/><Relationship Id="rId5" Type="http://schemas.openxmlformats.org/officeDocument/2006/relationships/image" Target="../media/image25.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descr="C:\Fortunel\Privé\Photos\2010\Trinité (17-25 05 2010)\pano annabelle2.jpg"/>
          <p:cNvPicPr>
            <a:picLocks noChangeAspect="1" noChangeArrowheads="1"/>
          </p:cNvPicPr>
          <p:nvPr/>
        </p:nvPicPr>
        <p:blipFill>
          <a:blip r:embed="rId3" cstate="print"/>
          <a:srcRect/>
          <a:stretch>
            <a:fillRect/>
          </a:stretch>
        </p:blipFill>
        <p:spPr bwMode="auto">
          <a:xfrm>
            <a:off x="-36512" y="-27384"/>
            <a:ext cx="9204395" cy="2060848"/>
          </a:xfrm>
          <a:prstGeom prst="rect">
            <a:avLst/>
          </a:prstGeom>
          <a:noFill/>
        </p:spPr>
      </p:pic>
      <p:sp>
        <p:nvSpPr>
          <p:cNvPr id="2" name="Titre 1"/>
          <p:cNvSpPr>
            <a:spLocks noGrp="1"/>
          </p:cNvSpPr>
          <p:nvPr>
            <p:ph type="ctrTitle"/>
          </p:nvPr>
        </p:nvSpPr>
        <p:spPr>
          <a:xfrm>
            <a:off x="0" y="2537470"/>
            <a:ext cx="9144000" cy="1971650"/>
          </a:xfrm>
        </p:spPr>
        <p:txBody>
          <a:bodyPr anchor="ctr">
            <a:noAutofit/>
          </a:bodyPr>
          <a:lstStyle/>
          <a:p>
            <a:r>
              <a:rPr lang="fr-FR" sz="3200" dirty="0" err="1" smtClean="0"/>
              <a:t>Contrasting</a:t>
            </a:r>
            <a:r>
              <a:rPr lang="fr-FR" sz="3200" dirty="0" smtClean="0"/>
              <a:t> tissue </a:t>
            </a:r>
            <a:r>
              <a:rPr lang="fr-FR" sz="3200" dirty="0" err="1" smtClean="0"/>
              <a:t>strategies</a:t>
            </a:r>
            <a:r>
              <a:rPr lang="fr-FR" sz="3200" dirty="0" smtClean="0"/>
              <a:t> </a:t>
            </a:r>
            <a:r>
              <a:rPr lang="fr-FR" sz="3200" dirty="0" err="1" smtClean="0"/>
              <a:t>explain</a:t>
            </a:r>
            <a:r>
              <a:rPr lang="fr-FR" sz="3200" dirty="0" smtClean="0"/>
              <a:t> </a:t>
            </a:r>
            <a:r>
              <a:rPr lang="fr-FR" sz="3200" dirty="0" err="1" smtClean="0"/>
              <a:t>functional</a:t>
            </a:r>
            <a:r>
              <a:rPr lang="fr-FR" sz="3200" dirty="0" smtClean="0"/>
              <a:t> </a:t>
            </a:r>
            <a:r>
              <a:rPr lang="fr-FR" sz="3200" dirty="0" smtClean="0"/>
              <a:t/>
            </a:r>
            <a:br>
              <a:rPr lang="fr-FR" sz="3200" dirty="0" smtClean="0"/>
            </a:br>
            <a:r>
              <a:rPr lang="fr-FR" sz="3200" dirty="0" smtClean="0"/>
              <a:t>beta </a:t>
            </a:r>
            <a:r>
              <a:rPr lang="fr-FR" sz="3200" dirty="0" err="1" smtClean="0"/>
              <a:t>diversity</a:t>
            </a:r>
            <a:r>
              <a:rPr lang="fr-FR" sz="3200" dirty="0" smtClean="0"/>
              <a:t> in </a:t>
            </a:r>
            <a:r>
              <a:rPr lang="fr-FR" sz="3200" dirty="0" err="1" smtClean="0"/>
              <a:t>Amazonian</a:t>
            </a:r>
            <a:r>
              <a:rPr lang="fr-FR" sz="3200" dirty="0" smtClean="0"/>
              <a:t> </a:t>
            </a:r>
            <a:r>
              <a:rPr lang="fr-FR" sz="3200" dirty="0" err="1" smtClean="0"/>
              <a:t>trees</a:t>
            </a:r>
            <a:endParaRPr lang="fr-FR" sz="3000" b="1" dirty="0">
              <a:latin typeface="Times New Roman" pitchFamily="18" charset="0"/>
              <a:cs typeface="Times New Roman" pitchFamily="18" charset="0"/>
            </a:endParaRPr>
          </a:p>
        </p:txBody>
      </p:sp>
      <p:sp>
        <p:nvSpPr>
          <p:cNvPr id="4" name="Sous-titre 3"/>
          <p:cNvSpPr>
            <a:spLocks noGrp="1"/>
          </p:cNvSpPr>
          <p:nvPr>
            <p:ph type="subTitle" idx="1"/>
          </p:nvPr>
        </p:nvSpPr>
        <p:spPr>
          <a:xfrm>
            <a:off x="0" y="4577999"/>
            <a:ext cx="9144000" cy="694928"/>
          </a:xfrm>
        </p:spPr>
        <p:txBody>
          <a:bodyPr>
            <a:normAutofit/>
          </a:bodyPr>
          <a:lstStyle/>
          <a:p>
            <a:r>
              <a:rPr lang="fr-FR" sz="2000" dirty="0" smtClean="0">
                <a:solidFill>
                  <a:schemeClr val="tx1"/>
                </a:solidFill>
                <a:latin typeface="Times New Roman" pitchFamily="18" charset="0"/>
                <a:cs typeface="Times New Roman" pitchFamily="18" charset="0"/>
              </a:rPr>
              <a:t>C</a:t>
            </a:r>
            <a:r>
              <a:rPr lang="fr-FR" sz="2000" dirty="0" smtClean="0">
                <a:solidFill>
                  <a:schemeClr val="tx1"/>
                </a:solidFill>
                <a:latin typeface="Times New Roman" pitchFamily="18" charset="0"/>
                <a:cs typeface="Times New Roman" pitchFamily="18" charset="0"/>
              </a:rPr>
              <a:t>. Fortunel, </a:t>
            </a:r>
            <a:r>
              <a:rPr lang="fr-FR" sz="2000" dirty="0" smtClean="0">
                <a:solidFill>
                  <a:schemeClr val="tx1"/>
                </a:solidFill>
                <a:latin typeface="Times New Roman" pitchFamily="18" charset="0"/>
                <a:cs typeface="Times New Roman" pitchFamily="18" charset="0"/>
              </a:rPr>
              <a:t> C.E.T. Paine, N. Kraft, P.V.A. </a:t>
            </a:r>
            <a:r>
              <a:rPr lang="fr-FR" sz="2000" dirty="0" smtClean="0">
                <a:solidFill>
                  <a:schemeClr val="tx1"/>
                </a:solidFill>
                <a:latin typeface="Times New Roman" pitchFamily="18" charset="0"/>
                <a:cs typeface="Times New Roman" pitchFamily="18" charset="0"/>
              </a:rPr>
              <a:t>Fine, C. </a:t>
            </a:r>
            <a:r>
              <a:rPr lang="fr-FR" sz="2000" dirty="0" smtClean="0">
                <a:solidFill>
                  <a:schemeClr val="tx1"/>
                </a:solidFill>
                <a:latin typeface="Times New Roman" pitchFamily="18" charset="0"/>
                <a:cs typeface="Times New Roman" pitchFamily="18" charset="0"/>
              </a:rPr>
              <a:t>Baraloto*</a:t>
            </a:r>
            <a:endParaRPr lang="fr-FR" sz="2000" dirty="0">
              <a:solidFill>
                <a:schemeClr val="tx1"/>
              </a:solidFill>
              <a:latin typeface="Times New Roman" pitchFamily="18" charset="0"/>
              <a:cs typeface="Times New Roman" pitchFamily="18" charset="0"/>
            </a:endParaRPr>
          </a:p>
        </p:txBody>
      </p:sp>
      <p:pic>
        <p:nvPicPr>
          <p:cNvPr id="7" name="Image 6" descr="EcoFoG2008-grand.gif"/>
          <p:cNvPicPr>
            <a:picLocks noChangeAspect="1"/>
          </p:cNvPicPr>
          <p:nvPr/>
        </p:nvPicPr>
        <p:blipFill>
          <a:blip r:embed="rId4" cstate="print"/>
          <a:stretch>
            <a:fillRect/>
          </a:stretch>
        </p:blipFill>
        <p:spPr>
          <a:xfrm>
            <a:off x="2987824" y="5229200"/>
            <a:ext cx="952500" cy="1021080"/>
          </a:xfrm>
          <a:prstGeom prst="rect">
            <a:avLst/>
          </a:prstGeom>
        </p:spPr>
      </p:pic>
      <p:pic>
        <p:nvPicPr>
          <p:cNvPr id="8" name="Image 7" descr="Inra.gif"/>
          <p:cNvPicPr>
            <a:picLocks noChangeAspect="1"/>
          </p:cNvPicPr>
          <p:nvPr/>
        </p:nvPicPr>
        <p:blipFill>
          <a:blip r:embed="rId5" cstate="print"/>
          <a:stretch>
            <a:fillRect/>
          </a:stretch>
        </p:blipFill>
        <p:spPr>
          <a:xfrm>
            <a:off x="4143176" y="5733256"/>
            <a:ext cx="1004888" cy="349568"/>
          </a:xfrm>
          <a:prstGeom prst="rect">
            <a:avLst/>
          </a:prstGeom>
        </p:spPr>
      </p:pic>
      <p:pic>
        <p:nvPicPr>
          <p:cNvPr id="9" name="Picture 2"/>
          <p:cNvPicPr>
            <a:picLocks noChangeAspect="1" noChangeArrowheads="1"/>
          </p:cNvPicPr>
          <p:nvPr/>
        </p:nvPicPr>
        <p:blipFill>
          <a:blip r:embed="rId6" cstate="print">
            <a:clrChange>
              <a:clrFrom>
                <a:srgbClr val="000000"/>
              </a:clrFrom>
              <a:clrTo>
                <a:srgbClr val="000000">
                  <a:alpha val="0"/>
                </a:srgbClr>
              </a:clrTo>
            </a:clrChange>
          </a:blip>
          <a:srcRect/>
          <a:stretch>
            <a:fillRect/>
          </a:stretch>
        </p:blipFill>
        <p:spPr bwMode="auto">
          <a:xfrm>
            <a:off x="5292080" y="5229200"/>
            <a:ext cx="857250" cy="85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Fortunel\Privé\Pictures\Tree\Bauhinia01L.png"/>
          <p:cNvPicPr>
            <a:picLocks noChangeAspect="1" noChangeArrowheads="1"/>
          </p:cNvPicPr>
          <p:nvPr/>
        </p:nvPicPr>
        <p:blipFill>
          <a:blip r:embed="rId4" cstate="print"/>
          <a:srcRect/>
          <a:stretch>
            <a:fillRect/>
          </a:stretch>
        </p:blipFill>
        <p:spPr bwMode="auto">
          <a:xfrm>
            <a:off x="25722" y="2429766"/>
            <a:ext cx="4186238" cy="2967038"/>
          </a:xfrm>
          <a:prstGeom prst="rect">
            <a:avLst/>
          </a:prstGeom>
          <a:noFill/>
        </p:spPr>
      </p:pic>
      <p:sp>
        <p:nvSpPr>
          <p:cNvPr id="2" name="Titre 1"/>
          <p:cNvSpPr>
            <a:spLocks noGrp="1"/>
          </p:cNvSpPr>
          <p:nvPr>
            <p:ph type="title"/>
          </p:nvPr>
        </p:nvSpPr>
        <p:spPr/>
        <p:txBody>
          <a:bodyPr>
            <a:noAutofit/>
          </a:bodyPr>
          <a:lstStyle/>
          <a:p>
            <a:r>
              <a:rPr lang="en-US" sz="3000" dirty="0" smtClean="0">
                <a:latin typeface="Times New Roman" pitchFamily="18" charset="0"/>
                <a:cs typeface="Times New Roman" pitchFamily="18" charset="0"/>
              </a:rPr>
              <a:t>Functional trait measurements</a:t>
            </a:r>
            <a:endParaRPr lang="fr-FR" sz="3000" dirty="0">
              <a:latin typeface="Times New Roman" pitchFamily="18" charset="0"/>
              <a:cs typeface="Times New Roman" pitchFamily="18" charset="0"/>
            </a:endParaRPr>
          </a:p>
        </p:txBody>
      </p:sp>
      <p:sp>
        <p:nvSpPr>
          <p:cNvPr id="16" name="Espace réservé du contenu 15"/>
          <p:cNvSpPr>
            <a:spLocks noGrp="1"/>
          </p:cNvSpPr>
          <p:nvPr>
            <p:ph idx="1"/>
          </p:nvPr>
        </p:nvSpPr>
        <p:spPr/>
        <p:txBody>
          <a:bodyPr>
            <a:normAutofit/>
          </a:bodyPr>
          <a:lstStyle/>
          <a:p>
            <a:pPr>
              <a:buNone/>
            </a:pPr>
            <a:r>
              <a:rPr lang="en-US" sz="1600" dirty="0" smtClean="0">
                <a:latin typeface="Times New Roman" pitchFamily="18" charset="0"/>
                <a:cs typeface="Times New Roman" pitchFamily="18" charset="0"/>
              </a:rPr>
              <a:t>For each species in each plot, traits were measured at the level of:</a:t>
            </a:r>
          </a:p>
        </p:txBody>
      </p:sp>
      <p:sp>
        <p:nvSpPr>
          <p:cNvPr id="9" name="ZoneTexte 8"/>
          <p:cNvSpPr txBox="1"/>
          <p:nvPr/>
        </p:nvSpPr>
        <p:spPr>
          <a:xfrm>
            <a:off x="4814276" y="2832386"/>
            <a:ext cx="4329724" cy="2431435"/>
          </a:xfrm>
          <a:prstGeom prst="rect">
            <a:avLst/>
          </a:prstGeom>
          <a:noFill/>
        </p:spPr>
        <p:txBody>
          <a:bodyPr wrap="square" rtlCol="0">
            <a:spAutoFit/>
          </a:bodyPr>
          <a:lstStyle/>
          <a:p>
            <a:endParaRPr lang="en-US" sz="1600" dirty="0" smtClean="0">
              <a:latin typeface="Times New Roman" pitchFamily="18" charset="0"/>
              <a:cs typeface="Times New Roman" pitchFamily="18" charset="0"/>
            </a:endParaRPr>
          </a:p>
          <a:p>
            <a:pPr>
              <a:buFont typeface="Arial" pitchFamily="34" charset="0"/>
              <a:buChar char="•"/>
            </a:pPr>
            <a:r>
              <a:rPr lang="en-US" sz="1600" dirty="0" smtClean="0">
                <a:latin typeface="Times New Roman" pitchFamily="18" charset="0"/>
                <a:cs typeface="Times New Roman" pitchFamily="18" charset="0"/>
              </a:rPr>
              <a:t>  </a:t>
            </a:r>
            <a:r>
              <a:rPr lang="en-US" sz="1600" b="1" i="1" dirty="0" smtClean="0">
                <a:latin typeface="Times New Roman" pitchFamily="18" charset="0"/>
                <a:cs typeface="Times New Roman" pitchFamily="18" charset="0"/>
              </a:rPr>
              <a:t>Leaf</a:t>
            </a:r>
            <a:endParaRPr lang="en-US" sz="1600" dirty="0" smtClean="0">
              <a:latin typeface="Times New Roman" pitchFamily="18" charset="0"/>
              <a:cs typeface="Times New Roman" pitchFamily="18" charset="0"/>
            </a:endParaRPr>
          </a:p>
          <a:p>
            <a:pPr defTabSz="360000"/>
            <a:r>
              <a:rPr lang="en-US" sz="16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SLA, LA, toughness, thickness, LTD, </a:t>
            </a:r>
            <a:r>
              <a:rPr lang="en-US" sz="1400" dirty="0" err="1" smtClean="0">
                <a:latin typeface="Times New Roman" pitchFamily="18" charset="0"/>
                <a:cs typeface="Times New Roman" pitchFamily="18" charset="0"/>
              </a:rPr>
              <a:t>LChl</a:t>
            </a:r>
            <a:r>
              <a:rPr lang="en-US" sz="1400" dirty="0" smtClean="0">
                <a:latin typeface="Times New Roman" pitchFamily="18" charset="0"/>
                <a:cs typeface="Times New Roman" pitchFamily="18" charset="0"/>
              </a:rPr>
              <a:t>, </a:t>
            </a:r>
          </a:p>
          <a:p>
            <a:pPr defTabSz="360000"/>
            <a:r>
              <a:rPr lang="en-US" sz="1400" dirty="0" smtClean="0">
                <a:latin typeface="Times New Roman" pitchFamily="18" charset="0"/>
                <a:cs typeface="Times New Roman" pitchFamily="18" charset="0"/>
              </a:rPr>
              <a:t>	LCC, LNC, LC:N, LPC, LKC, L</a:t>
            </a:r>
            <a:r>
              <a:rPr lang="en-US" sz="1400" baseline="30000" dirty="0" smtClean="0">
                <a:solidFill>
                  <a:srgbClr val="000000"/>
                </a:solidFill>
                <a:latin typeface="Times New Roman" pitchFamily="18" charset="0"/>
                <a:cs typeface="Times New Roman" pitchFamily="18" charset="0"/>
              </a:rPr>
              <a:t> 13</a:t>
            </a:r>
            <a:r>
              <a:rPr lang="en-US" sz="1400" dirty="0" smtClean="0">
                <a:solidFill>
                  <a:srgbClr val="000000"/>
                </a:solidFill>
                <a:latin typeface="Times New Roman" pitchFamily="18" charset="0"/>
                <a:cs typeface="Times New Roman" pitchFamily="18" charset="0"/>
              </a:rPr>
              <a:t>C, L</a:t>
            </a:r>
            <a:r>
              <a:rPr lang="en-US" sz="1400" baseline="30000" dirty="0" smtClean="0">
                <a:solidFill>
                  <a:srgbClr val="000000"/>
                </a:solidFill>
                <a:latin typeface="Times New Roman" pitchFamily="18" charset="0"/>
                <a:cs typeface="Times New Roman" pitchFamily="18" charset="0"/>
              </a:rPr>
              <a:t> 15</a:t>
            </a:r>
            <a:r>
              <a:rPr lang="en-US" sz="1400" dirty="0" smtClean="0">
                <a:solidFill>
                  <a:srgbClr val="000000"/>
                </a:solidFill>
                <a:latin typeface="Times New Roman" pitchFamily="18" charset="0"/>
                <a:cs typeface="Times New Roman" pitchFamily="18" charset="0"/>
              </a:rPr>
              <a:t>N</a:t>
            </a:r>
            <a:endParaRPr lang="en-US" sz="1600" dirty="0" smtClean="0">
              <a:latin typeface="Times New Roman" pitchFamily="18" charset="0"/>
              <a:cs typeface="Times New Roman" pitchFamily="18" charset="0"/>
            </a:endParaRPr>
          </a:p>
          <a:p>
            <a:pPr>
              <a:buFont typeface="Arial" pitchFamily="34" charset="0"/>
              <a:buChar char="•"/>
            </a:pPr>
            <a:r>
              <a:rPr lang="en-US" sz="1600" dirty="0" smtClean="0">
                <a:latin typeface="Times New Roman" pitchFamily="18" charset="0"/>
                <a:cs typeface="Times New Roman" pitchFamily="18" charset="0"/>
              </a:rPr>
              <a:t>  </a:t>
            </a:r>
            <a:r>
              <a:rPr lang="en-US" sz="1600" b="1" i="1" dirty="0" smtClean="0">
                <a:latin typeface="Times New Roman" pitchFamily="18" charset="0"/>
                <a:cs typeface="Times New Roman" pitchFamily="18" charset="0"/>
              </a:rPr>
              <a:t>Stem</a:t>
            </a:r>
            <a:endParaRPr lang="en-US" sz="1600" dirty="0" smtClean="0">
              <a:latin typeface="Times New Roman" pitchFamily="18" charset="0"/>
              <a:cs typeface="Times New Roman" pitchFamily="18" charset="0"/>
            </a:endParaRPr>
          </a:p>
          <a:p>
            <a:pPr lvl="1"/>
            <a:r>
              <a:rPr lang="en-US" sz="1400" dirty="0" smtClean="0">
                <a:latin typeface="Times New Roman" pitchFamily="18" charset="0"/>
                <a:cs typeface="Times New Roman" pitchFamily="18" charset="0"/>
              </a:rPr>
              <a:t>wood density</a:t>
            </a:r>
            <a:r>
              <a:rPr lang="en-US" sz="1400" dirty="0" smtClean="0">
                <a:solidFill>
                  <a:prstClr val="black"/>
                </a:solidFill>
                <a:latin typeface="Times New Roman" pitchFamily="18" charset="0"/>
                <a:cs typeface="Times New Roman" pitchFamily="18" charset="0"/>
              </a:rPr>
              <a:t>, humidity</a:t>
            </a:r>
            <a:endParaRPr lang="en-US" sz="1600" dirty="0" smtClean="0">
              <a:latin typeface="Times New Roman" pitchFamily="18" charset="0"/>
              <a:cs typeface="Times New Roman" pitchFamily="18" charset="0"/>
            </a:endParaRPr>
          </a:p>
          <a:p>
            <a:pPr>
              <a:buFont typeface="Arial" pitchFamily="34" charset="0"/>
              <a:buChar char="•"/>
            </a:pPr>
            <a:r>
              <a:rPr lang="en-US" sz="1600" dirty="0" smtClean="0">
                <a:latin typeface="Times New Roman" pitchFamily="18" charset="0"/>
                <a:cs typeface="Times New Roman" pitchFamily="18" charset="0"/>
              </a:rPr>
              <a:t>  </a:t>
            </a:r>
            <a:r>
              <a:rPr lang="en-US" sz="1600" b="1" i="1" dirty="0" smtClean="0">
                <a:latin typeface="Times New Roman" pitchFamily="18" charset="0"/>
                <a:cs typeface="Times New Roman" pitchFamily="18" charset="0"/>
              </a:rPr>
              <a:t>Trunk</a:t>
            </a:r>
          </a:p>
          <a:p>
            <a:pPr lvl="1"/>
            <a:r>
              <a:rPr lang="en-US" sz="1400" dirty="0" smtClean="0">
                <a:latin typeface="Times New Roman" pitchFamily="18" charset="0"/>
                <a:cs typeface="Times New Roman" pitchFamily="18" charset="0"/>
              </a:rPr>
              <a:t>bark thickness</a:t>
            </a:r>
            <a:endParaRPr lang="en-US" sz="1600" dirty="0" smtClean="0">
              <a:latin typeface="Times New Roman" pitchFamily="18" charset="0"/>
              <a:cs typeface="Times New Roman" pitchFamily="18" charset="0"/>
            </a:endParaRPr>
          </a:p>
          <a:p>
            <a:pPr marL="0" lvl="1">
              <a:buFont typeface="Arial" pitchFamily="34" charset="0"/>
              <a:buChar char="•"/>
            </a:pPr>
            <a:r>
              <a:rPr lang="en-US" sz="1600" dirty="0" smtClean="0">
                <a:latin typeface="Times New Roman" pitchFamily="18" charset="0"/>
                <a:cs typeface="Times New Roman" pitchFamily="18" charset="0"/>
              </a:rPr>
              <a:t>  </a:t>
            </a:r>
            <a:r>
              <a:rPr lang="en-US" sz="1600" b="1" i="1" dirty="0" smtClean="0">
                <a:latin typeface="Times New Roman" pitchFamily="18" charset="0"/>
                <a:cs typeface="Times New Roman" pitchFamily="18" charset="0"/>
              </a:rPr>
              <a:t>Root</a:t>
            </a:r>
          </a:p>
          <a:p>
            <a:pPr marL="457200" lvl="2"/>
            <a:r>
              <a:rPr lang="en-US" sz="1400" dirty="0" smtClean="0">
                <a:latin typeface="Times New Roman" pitchFamily="18" charset="0"/>
                <a:cs typeface="Times New Roman" pitchFamily="18" charset="0"/>
              </a:rPr>
              <a:t>wood density, humidity</a:t>
            </a:r>
            <a:endParaRPr lang="en-US" sz="1600" dirty="0">
              <a:latin typeface="Times New Roman" pitchFamily="18" charset="0"/>
              <a:cs typeface="Times New Roman" pitchFamily="18" charset="0"/>
            </a:endParaRPr>
          </a:p>
        </p:txBody>
      </p:sp>
      <p:cxnSp>
        <p:nvCxnSpPr>
          <p:cNvPr id="10" name="Connecteur droit avec flèche 9"/>
          <p:cNvCxnSpPr/>
          <p:nvPr/>
        </p:nvCxnSpPr>
        <p:spPr>
          <a:xfrm>
            <a:off x="3707904" y="3140968"/>
            <a:ext cx="1080120" cy="95596"/>
          </a:xfrm>
          <a:prstGeom prst="straightConnector1">
            <a:avLst/>
          </a:prstGeom>
          <a:ln w="15875">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3563888" y="3645024"/>
            <a:ext cx="1224136" cy="311620"/>
          </a:xfrm>
          <a:prstGeom prst="straightConnector1">
            <a:avLst/>
          </a:prstGeom>
          <a:ln w="15875">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V="1">
            <a:off x="2267744" y="4460700"/>
            <a:ext cx="2520280" cy="360040"/>
          </a:xfrm>
          <a:prstGeom prst="straightConnector1">
            <a:avLst/>
          </a:prstGeom>
          <a:ln w="15875">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flipV="1">
            <a:off x="2771800" y="4892748"/>
            <a:ext cx="2016224" cy="288032"/>
          </a:xfrm>
          <a:prstGeom prst="straightConnector1">
            <a:avLst/>
          </a:prstGeom>
          <a:ln w="15875">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4" name="Picture 4" descr="C:\Fortunel\Privé\Photos\2009\Petite Montagne Tortue (23-26 11 09)\Christophe Maître - INRA\_DSC0647.jpg"/>
          <p:cNvPicPr>
            <a:picLocks noChangeAspect="1" noChangeArrowheads="1"/>
          </p:cNvPicPr>
          <p:nvPr/>
        </p:nvPicPr>
        <p:blipFill>
          <a:blip r:embed="rId5" cstate="print"/>
          <a:srcRect/>
          <a:stretch>
            <a:fillRect/>
          </a:stretch>
        </p:blipFill>
        <p:spPr bwMode="auto">
          <a:xfrm>
            <a:off x="6831301" y="1602096"/>
            <a:ext cx="2204536" cy="1466864"/>
          </a:xfrm>
          <a:prstGeom prst="rect">
            <a:avLst/>
          </a:prstGeom>
          <a:noFill/>
        </p:spPr>
      </p:pic>
      <p:pic>
        <p:nvPicPr>
          <p:cNvPr id="15" name="Picture 8" descr="C:\Fortunel\Privé\Photos\2009\Petite Montagne Tortue (23-26 11 09)\Christophe Maître - INRA\_DSC0678.jpg"/>
          <p:cNvPicPr>
            <a:picLocks noChangeAspect="1" noChangeArrowheads="1"/>
          </p:cNvPicPr>
          <p:nvPr/>
        </p:nvPicPr>
        <p:blipFill>
          <a:blip r:embed="rId6" cstate="print"/>
          <a:srcRect/>
          <a:stretch>
            <a:fillRect/>
          </a:stretch>
        </p:blipFill>
        <p:spPr bwMode="auto">
          <a:xfrm>
            <a:off x="6831207" y="5301208"/>
            <a:ext cx="2205289" cy="1467429"/>
          </a:xfrm>
          <a:prstGeom prst="rect">
            <a:avLst/>
          </a:prstGeom>
          <a:noFill/>
        </p:spPr>
      </p:pic>
      <p:sp>
        <p:nvSpPr>
          <p:cNvPr id="18"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
        <p:nvSpPr>
          <p:cNvPr id="20"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solidFill>
                  <a:srgbClr val="0099FF"/>
                </a:solidFill>
                <a:latin typeface="Times New Roman" pitchFamily="18" charset="0"/>
                <a:cs typeface="Times New Roman" pitchFamily="18" charset="0"/>
              </a:rPr>
              <a:t>Material and methods</a:t>
            </a:r>
            <a:r>
              <a:rPr lang="en-US" sz="1000" dirty="0" smtClean="0">
                <a:latin typeface="Times New Roman" pitchFamily="18" charset="0"/>
                <a:cs typeface="Times New Roman" pitchFamily="18" charset="0"/>
              </a:rPr>
              <a:t>			Results			Conclusion and perspectives</a:t>
            </a:r>
            <a:endParaRPr lang="en-US" sz="1000" dirty="0">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9">
                                            <p:txEl>
                                              <p:pRg st="5" end="5"/>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9">
                                            <p:txEl>
                                              <p:pRg st="7" end="7"/>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9">
                                            <p:txEl>
                                              <p:pRg st="8" end="8"/>
                                            </p:txEl>
                                          </p:spTgt>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9">
                                            <p:txEl>
                                              <p:pRg st="9" end="9"/>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par>
                                <p:cTn id="34" presetID="10"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Evaluation of environmental filtering</a:t>
            </a:r>
            <a:endParaRPr lang="en-US" sz="2800" dirty="0"/>
          </a:p>
        </p:txBody>
      </p:sp>
      <p:sp>
        <p:nvSpPr>
          <p:cNvPr id="15" name="Text Box 25"/>
          <p:cNvSpPr txBox="1">
            <a:spLocks noChangeArrowheads="1"/>
          </p:cNvSpPr>
          <p:nvPr/>
        </p:nvSpPr>
        <p:spPr bwMode="auto">
          <a:xfrm>
            <a:off x="5731668" y="1496702"/>
            <a:ext cx="2232025" cy="584775"/>
          </a:xfrm>
          <a:prstGeom prst="rect">
            <a:avLst/>
          </a:prstGeom>
          <a:noFill/>
          <a:ln w="25400" algn="ctr">
            <a:noFill/>
            <a:miter lim="800000"/>
            <a:headEnd/>
            <a:tailEnd/>
          </a:ln>
          <a:effectLst/>
        </p:spPr>
        <p:txBody>
          <a:bodyPr>
            <a:spAutoFit/>
          </a:bodyPr>
          <a:lstStyle/>
          <a:p>
            <a:pPr algn="ctr">
              <a:spcBef>
                <a:spcPct val="50000"/>
              </a:spcBef>
            </a:pPr>
            <a:r>
              <a:rPr lang="en-US" sz="1600" dirty="0" smtClean="0">
                <a:latin typeface="Times New Roman" pitchFamily="18" charset="0"/>
                <a:cs typeface="Times New Roman" pitchFamily="18" charset="0"/>
              </a:rPr>
              <a:t>Regional species pool (FG or Peru)</a:t>
            </a:r>
            <a:endParaRPr lang="en-US" sz="1600" dirty="0">
              <a:latin typeface="Times New Roman" pitchFamily="18" charset="0"/>
              <a:cs typeface="Times New Roman" pitchFamily="18" charset="0"/>
            </a:endParaRPr>
          </a:p>
        </p:txBody>
      </p:sp>
      <p:sp>
        <p:nvSpPr>
          <p:cNvPr id="16" name="Oval 49"/>
          <p:cNvSpPr>
            <a:spLocks noChangeArrowheads="1"/>
          </p:cNvSpPr>
          <p:nvPr/>
        </p:nvSpPr>
        <p:spPr bwMode="auto">
          <a:xfrm>
            <a:off x="5821094" y="1208670"/>
            <a:ext cx="2016224" cy="1152128"/>
          </a:xfrm>
          <a:prstGeom prst="ellipse">
            <a:avLst/>
          </a:prstGeom>
          <a:noFill/>
          <a:ln w="25400" algn="ctr">
            <a:solidFill>
              <a:schemeClr val="tx1"/>
            </a:solidFill>
            <a:prstDash val="dash"/>
            <a:round/>
            <a:headEnd/>
            <a:tailEnd/>
          </a:ln>
          <a:effectLst/>
        </p:spPr>
        <p:txBody>
          <a:bodyPr wrap="none" anchor="ctr"/>
          <a:lstStyle/>
          <a:p>
            <a:endParaRPr lang="en-US">
              <a:latin typeface="Times New Roman" pitchFamily="18" charset="0"/>
              <a:cs typeface="Times New Roman" pitchFamily="18" charset="0"/>
            </a:endParaRPr>
          </a:p>
        </p:txBody>
      </p:sp>
      <p:sp>
        <p:nvSpPr>
          <p:cNvPr id="19" name="Rectangle 18"/>
          <p:cNvSpPr/>
          <p:nvPr/>
        </p:nvSpPr>
        <p:spPr>
          <a:xfrm>
            <a:off x="5220072" y="3440918"/>
            <a:ext cx="3240360"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25"/>
          <p:cNvSpPr txBox="1">
            <a:spLocks noChangeArrowheads="1"/>
          </p:cNvSpPr>
          <p:nvPr/>
        </p:nvSpPr>
        <p:spPr bwMode="auto">
          <a:xfrm>
            <a:off x="4572000" y="4809070"/>
            <a:ext cx="4571999" cy="584775"/>
          </a:xfrm>
          <a:prstGeom prst="rect">
            <a:avLst/>
          </a:prstGeom>
          <a:noFill/>
          <a:ln w="25400" algn="ctr">
            <a:noFill/>
            <a:miter lim="800000"/>
            <a:headEnd/>
            <a:tailEnd/>
          </a:ln>
          <a:effectLst/>
        </p:spPr>
        <p:txBody>
          <a:bodyPr wrap="square">
            <a:spAutoFit/>
          </a:bodyPr>
          <a:lstStyle/>
          <a:p>
            <a:pPr algn="ctr"/>
            <a:r>
              <a:rPr lang="en-US" sz="1600" b="1" dirty="0" smtClean="0">
                <a:latin typeface="Times New Roman" pitchFamily="18" charset="0"/>
                <a:cs typeface="Times New Roman" pitchFamily="18" charset="0"/>
              </a:rPr>
              <a:t>999 random communities </a:t>
            </a:r>
            <a:endParaRPr lang="en-US" sz="1600" dirty="0" smtClean="0">
              <a:latin typeface="Times New Roman" pitchFamily="18" charset="0"/>
              <a:cs typeface="Times New Roman" pitchFamily="18" charset="0"/>
            </a:endParaRPr>
          </a:p>
          <a:p>
            <a:pPr algn="ctr"/>
            <a:r>
              <a:rPr lang="en-US" sz="1600" dirty="0" smtClean="0">
                <a:latin typeface="Times New Roman" pitchFamily="18" charset="0"/>
                <a:cs typeface="Times New Roman" pitchFamily="18" charset="0"/>
              </a:rPr>
              <a:t>(equal number of individuals x)</a:t>
            </a:r>
            <a:endParaRPr lang="en-US" sz="1600" dirty="0">
              <a:latin typeface="Times New Roman" pitchFamily="18" charset="0"/>
              <a:cs typeface="Times New Roman" pitchFamily="18" charset="0"/>
            </a:endParaRPr>
          </a:p>
        </p:txBody>
      </p:sp>
      <p:sp>
        <p:nvSpPr>
          <p:cNvPr id="22" name="Flèche vers le bas 21"/>
          <p:cNvSpPr/>
          <p:nvPr/>
        </p:nvSpPr>
        <p:spPr>
          <a:xfrm>
            <a:off x="6696236" y="2360798"/>
            <a:ext cx="288032" cy="1053486"/>
          </a:xfrm>
          <a:prstGeom prst="downArrow">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11" descr="C:\Fortunel\Privé\Pictures\Tree\Bilimbi01L.png"/>
          <p:cNvPicPr>
            <a:picLocks noChangeAspect="1" noChangeArrowheads="1"/>
          </p:cNvPicPr>
          <p:nvPr/>
        </p:nvPicPr>
        <p:blipFill>
          <a:blip r:embed="rId4" cstate="print"/>
          <a:srcRect/>
          <a:stretch>
            <a:fillRect/>
          </a:stretch>
        </p:blipFill>
        <p:spPr bwMode="auto">
          <a:xfrm>
            <a:off x="6594348" y="4153674"/>
            <a:ext cx="605944" cy="583388"/>
          </a:xfrm>
          <a:prstGeom prst="rect">
            <a:avLst/>
          </a:prstGeom>
          <a:noFill/>
        </p:spPr>
      </p:pic>
      <p:pic>
        <p:nvPicPr>
          <p:cNvPr id="33" name="Picture 6" descr="C:\Fortunel\Privé\Pictures\Tree\Pritchardia_pasifica02.png"/>
          <p:cNvPicPr>
            <a:picLocks noChangeAspect="1" noChangeArrowheads="1"/>
          </p:cNvPicPr>
          <p:nvPr/>
        </p:nvPicPr>
        <p:blipFill>
          <a:blip r:embed="rId5" cstate="print"/>
          <a:srcRect/>
          <a:stretch>
            <a:fillRect/>
          </a:stretch>
        </p:blipFill>
        <p:spPr bwMode="auto">
          <a:xfrm>
            <a:off x="6120172" y="3512926"/>
            <a:ext cx="552299" cy="1006756"/>
          </a:xfrm>
          <a:prstGeom prst="rect">
            <a:avLst/>
          </a:prstGeom>
          <a:noFill/>
        </p:spPr>
      </p:pic>
      <p:pic>
        <p:nvPicPr>
          <p:cNvPr id="34" name="Picture 5" descr="C:\Fortunel\Privé\Pictures\Tree\Mahogani05L.png"/>
          <p:cNvPicPr>
            <a:picLocks noChangeAspect="1" noChangeArrowheads="1"/>
          </p:cNvPicPr>
          <p:nvPr/>
        </p:nvPicPr>
        <p:blipFill>
          <a:blip r:embed="rId6" cstate="print"/>
          <a:srcRect/>
          <a:stretch>
            <a:fillRect/>
          </a:stretch>
        </p:blipFill>
        <p:spPr bwMode="auto">
          <a:xfrm>
            <a:off x="7848364" y="3728950"/>
            <a:ext cx="568643" cy="997268"/>
          </a:xfrm>
          <a:prstGeom prst="rect">
            <a:avLst/>
          </a:prstGeom>
          <a:noFill/>
        </p:spPr>
      </p:pic>
      <p:pic>
        <p:nvPicPr>
          <p:cNvPr id="35" name="Picture 5" descr="C:\Fortunel\Privé\Pictures\Tree\Mahogani05L.png"/>
          <p:cNvPicPr>
            <a:picLocks noChangeAspect="1" noChangeArrowheads="1"/>
          </p:cNvPicPr>
          <p:nvPr/>
        </p:nvPicPr>
        <p:blipFill>
          <a:blip r:embed="rId6" cstate="print"/>
          <a:srcRect/>
          <a:stretch>
            <a:fillRect/>
          </a:stretch>
        </p:blipFill>
        <p:spPr bwMode="auto">
          <a:xfrm>
            <a:off x="7200292" y="3523770"/>
            <a:ext cx="568643" cy="997268"/>
          </a:xfrm>
          <a:prstGeom prst="rect">
            <a:avLst/>
          </a:prstGeom>
          <a:noFill/>
        </p:spPr>
      </p:pic>
      <p:pic>
        <p:nvPicPr>
          <p:cNvPr id="36" name="Picture 7" descr="C:\Fortunel\Privé\Pictures\Tree\smacrophylla02L.png"/>
          <p:cNvPicPr>
            <a:picLocks noChangeAspect="1" noChangeArrowheads="1"/>
          </p:cNvPicPr>
          <p:nvPr/>
        </p:nvPicPr>
        <p:blipFill>
          <a:blip r:embed="rId7" cstate="print"/>
          <a:srcRect/>
          <a:stretch>
            <a:fillRect/>
          </a:stretch>
        </p:blipFill>
        <p:spPr bwMode="auto">
          <a:xfrm>
            <a:off x="5256076" y="3512926"/>
            <a:ext cx="384996" cy="1005927"/>
          </a:xfrm>
          <a:prstGeom prst="rect">
            <a:avLst/>
          </a:prstGeom>
          <a:noFill/>
        </p:spPr>
      </p:pic>
      <p:pic>
        <p:nvPicPr>
          <p:cNvPr id="37" name="Picture 7" descr="C:\Fortunel\Privé\Pictures\Tree\smacrophylla02L.png"/>
          <p:cNvPicPr>
            <a:picLocks noChangeAspect="1" noChangeArrowheads="1"/>
          </p:cNvPicPr>
          <p:nvPr/>
        </p:nvPicPr>
        <p:blipFill>
          <a:blip r:embed="rId7" cstate="print"/>
          <a:srcRect/>
          <a:stretch>
            <a:fillRect/>
          </a:stretch>
        </p:blipFill>
        <p:spPr bwMode="auto">
          <a:xfrm>
            <a:off x="5688124" y="3728950"/>
            <a:ext cx="384996" cy="1005927"/>
          </a:xfrm>
          <a:prstGeom prst="rect">
            <a:avLst/>
          </a:prstGeom>
          <a:noFill/>
        </p:spPr>
      </p:pic>
      <p:sp>
        <p:nvSpPr>
          <p:cNvPr id="39" name="Text Box 25"/>
          <p:cNvSpPr txBox="1">
            <a:spLocks noChangeArrowheads="1"/>
          </p:cNvSpPr>
          <p:nvPr/>
        </p:nvSpPr>
        <p:spPr bwMode="auto">
          <a:xfrm>
            <a:off x="5436096" y="2428614"/>
            <a:ext cx="2808312" cy="830997"/>
          </a:xfrm>
          <a:prstGeom prst="rect">
            <a:avLst/>
          </a:prstGeom>
          <a:noFill/>
          <a:ln w="25400" algn="ctr">
            <a:noFill/>
            <a:miter lim="800000"/>
            <a:headEnd/>
            <a:tailEnd/>
          </a:ln>
          <a:effectLst/>
        </p:spPr>
        <p:txBody>
          <a:bodyPr wrap="square">
            <a:spAutoFit/>
          </a:bodyPr>
          <a:lstStyle/>
          <a:p>
            <a:pPr algn="ctr"/>
            <a:r>
              <a:rPr lang="en-US" sz="1600" i="1" dirty="0" smtClean="0">
                <a:latin typeface="Times New Roman" pitchFamily="18" charset="0"/>
                <a:cs typeface="Times New Roman" pitchFamily="18" charset="0"/>
              </a:rPr>
              <a:t>Random assemblage </a:t>
            </a:r>
          </a:p>
          <a:p>
            <a:pPr algn="ctr"/>
            <a:r>
              <a:rPr lang="en-US" sz="1600" i="1" dirty="0" smtClean="0">
                <a:latin typeface="Times New Roman" pitchFamily="18" charset="0"/>
                <a:cs typeface="Times New Roman" pitchFamily="18" charset="0"/>
              </a:rPr>
              <a:t>function of species abundances</a:t>
            </a:r>
          </a:p>
          <a:p>
            <a:pPr algn="ctr"/>
            <a:r>
              <a:rPr lang="en-US" sz="1600" i="1" dirty="0" smtClean="0">
                <a:latin typeface="Times New Roman" pitchFamily="18" charset="0"/>
                <a:cs typeface="Times New Roman" pitchFamily="18" charset="0"/>
              </a:rPr>
              <a:t>irrespective of species traits</a:t>
            </a:r>
            <a:endParaRPr lang="en-US" sz="1600" i="1" dirty="0">
              <a:latin typeface="Times New Roman" pitchFamily="18" charset="0"/>
              <a:cs typeface="Times New Roman" pitchFamily="18" charset="0"/>
            </a:endParaRPr>
          </a:p>
        </p:txBody>
      </p:sp>
      <p:sp>
        <p:nvSpPr>
          <p:cNvPr id="45" name="Rectangle 44"/>
          <p:cNvSpPr/>
          <p:nvPr/>
        </p:nvSpPr>
        <p:spPr>
          <a:xfrm>
            <a:off x="765453" y="3440918"/>
            <a:ext cx="3240360"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Box 25"/>
          <p:cNvSpPr txBox="1">
            <a:spLocks noChangeArrowheads="1"/>
          </p:cNvSpPr>
          <p:nvPr/>
        </p:nvSpPr>
        <p:spPr bwMode="auto">
          <a:xfrm>
            <a:off x="323528" y="4809070"/>
            <a:ext cx="4104455" cy="584775"/>
          </a:xfrm>
          <a:prstGeom prst="rect">
            <a:avLst/>
          </a:prstGeom>
          <a:noFill/>
          <a:ln w="25400" algn="ctr">
            <a:noFill/>
            <a:miter lim="800000"/>
            <a:headEnd/>
            <a:tailEnd/>
          </a:ln>
          <a:effectLst/>
        </p:spPr>
        <p:txBody>
          <a:bodyPr wrap="square">
            <a:spAutoFit/>
          </a:bodyPr>
          <a:lstStyle/>
          <a:p>
            <a:pPr algn="ctr"/>
            <a:r>
              <a:rPr lang="en-US" sz="1600" b="1" dirty="0" smtClean="0">
                <a:latin typeface="Times New Roman" pitchFamily="18" charset="0"/>
                <a:cs typeface="Times New Roman" pitchFamily="18" charset="0"/>
              </a:rPr>
              <a:t>Focal plot</a:t>
            </a:r>
          </a:p>
          <a:p>
            <a:pPr algn="ctr"/>
            <a:r>
              <a:rPr lang="en-US" sz="1600" dirty="0" smtClean="0">
                <a:latin typeface="Times New Roman" pitchFamily="18" charset="0"/>
                <a:cs typeface="Times New Roman" pitchFamily="18" charset="0"/>
              </a:rPr>
              <a:t>(number of individuals=x)</a:t>
            </a:r>
            <a:endParaRPr lang="en-US" sz="1600" dirty="0">
              <a:latin typeface="Times New Roman" pitchFamily="18" charset="0"/>
              <a:cs typeface="Times New Roman" pitchFamily="18" charset="0"/>
            </a:endParaRPr>
          </a:p>
        </p:txBody>
      </p:sp>
      <p:pic>
        <p:nvPicPr>
          <p:cNvPr id="47" name="Picture 11" descr="C:\Fortunel\Privé\Pictures\Tree\Bilimbi01L.png"/>
          <p:cNvPicPr>
            <a:picLocks noChangeAspect="1" noChangeArrowheads="1"/>
          </p:cNvPicPr>
          <p:nvPr/>
        </p:nvPicPr>
        <p:blipFill>
          <a:blip r:embed="rId4" cstate="print"/>
          <a:srcRect/>
          <a:stretch>
            <a:fillRect/>
          </a:stretch>
        </p:blipFill>
        <p:spPr bwMode="auto">
          <a:xfrm>
            <a:off x="2139729" y="4153674"/>
            <a:ext cx="605944" cy="583388"/>
          </a:xfrm>
          <a:prstGeom prst="rect">
            <a:avLst/>
          </a:prstGeom>
          <a:noFill/>
        </p:spPr>
      </p:pic>
      <p:pic>
        <p:nvPicPr>
          <p:cNvPr id="48" name="Picture 6" descr="C:\Fortunel\Privé\Pictures\Tree\Pritchardia_pasifica02.png"/>
          <p:cNvPicPr>
            <a:picLocks noChangeAspect="1" noChangeArrowheads="1"/>
          </p:cNvPicPr>
          <p:nvPr/>
        </p:nvPicPr>
        <p:blipFill>
          <a:blip r:embed="rId5" cstate="print"/>
          <a:srcRect/>
          <a:stretch>
            <a:fillRect/>
          </a:stretch>
        </p:blipFill>
        <p:spPr bwMode="auto">
          <a:xfrm>
            <a:off x="1665553" y="3512926"/>
            <a:ext cx="552299" cy="1006756"/>
          </a:xfrm>
          <a:prstGeom prst="rect">
            <a:avLst/>
          </a:prstGeom>
          <a:noFill/>
        </p:spPr>
      </p:pic>
      <p:pic>
        <p:nvPicPr>
          <p:cNvPr id="51" name="Picture 7" descr="C:\Fortunel\Privé\Pictures\Tree\smacrophylla02L.png"/>
          <p:cNvPicPr>
            <a:picLocks noChangeAspect="1" noChangeArrowheads="1"/>
          </p:cNvPicPr>
          <p:nvPr/>
        </p:nvPicPr>
        <p:blipFill>
          <a:blip r:embed="rId7" cstate="print"/>
          <a:srcRect/>
          <a:stretch>
            <a:fillRect/>
          </a:stretch>
        </p:blipFill>
        <p:spPr bwMode="auto">
          <a:xfrm>
            <a:off x="801457" y="3512926"/>
            <a:ext cx="384996" cy="1005927"/>
          </a:xfrm>
          <a:prstGeom prst="rect">
            <a:avLst/>
          </a:prstGeom>
          <a:noFill/>
        </p:spPr>
      </p:pic>
      <p:pic>
        <p:nvPicPr>
          <p:cNvPr id="53" name="Picture 2" descr="C:\Fortunel\Privé\Pictures\Tree\ficushilii02L.png"/>
          <p:cNvPicPr>
            <a:picLocks noChangeAspect="1" noChangeArrowheads="1"/>
          </p:cNvPicPr>
          <p:nvPr/>
        </p:nvPicPr>
        <p:blipFill>
          <a:blip r:embed="rId8" cstate="print"/>
          <a:srcRect/>
          <a:stretch>
            <a:fillRect/>
          </a:stretch>
        </p:blipFill>
        <p:spPr bwMode="auto">
          <a:xfrm>
            <a:off x="3203848" y="4088990"/>
            <a:ext cx="780098" cy="662940"/>
          </a:xfrm>
          <a:prstGeom prst="rect">
            <a:avLst/>
          </a:prstGeom>
          <a:noFill/>
        </p:spPr>
      </p:pic>
      <p:pic>
        <p:nvPicPr>
          <p:cNvPr id="54" name="Picture 8" descr="C:\Fortunel\Privé\Pictures\Tree\TabebuiaA01L.png"/>
          <p:cNvPicPr>
            <a:picLocks noChangeAspect="1" noChangeArrowheads="1"/>
          </p:cNvPicPr>
          <p:nvPr/>
        </p:nvPicPr>
        <p:blipFill>
          <a:blip r:embed="rId9" cstate="print"/>
          <a:srcRect/>
          <a:stretch>
            <a:fillRect/>
          </a:stretch>
        </p:blipFill>
        <p:spPr bwMode="auto">
          <a:xfrm>
            <a:off x="2714342" y="3512926"/>
            <a:ext cx="561514" cy="1097422"/>
          </a:xfrm>
          <a:prstGeom prst="rect">
            <a:avLst/>
          </a:prstGeom>
          <a:noFill/>
        </p:spPr>
      </p:pic>
      <p:pic>
        <p:nvPicPr>
          <p:cNvPr id="55" name="Picture 6" descr="C:\Fortunel\Privé\Pictures\Tree\Pritchardia_pasifica02.png"/>
          <p:cNvPicPr>
            <a:picLocks noChangeAspect="1" noChangeArrowheads="1"/>
          </p:cNvPicPr>
          <p:nvPr/>
        </p:nvPicPr>
        <p:blipFill>
          <a:blip r:embed="rId5" cstate="print"/>
          <a:srcRect/>
          <a:stretch>
            <a:fillRect/>
          </a:stretch>
        </p:blipFill>
        <p:spPr bwMode="auto">
          <a:xfrm>
            <a:off x="1187624" y="3728950"/>
            <a:ext cx="552299" cy="1006756"/>
          </a:xfrm>
          <a:prstGeom prst="rect">
            <a:avLst/>
          </a:prstGeom>
          <a:noFill/>
        </p:spPr>
      </p:pic>
      <p:sp>
        <p:nvSpPr>
          <p:cNvPr id="64" name="Text Box 25"/>
          <p:cNvSpPr txBox="1">
            <a:spLocks noChangeArrowheads="1"/>
          </p:cNvSpPr>
          <p:nvPr/>
        </p:nvSpPr>
        <p:spPr bwMode="auto">
          <a:xfrm>
            <a:off x="323528" y="5616823"/>
            <a:ext cx="4176464" cy="692497"/>
          </a:xfrm>
          <a:prstGeom prst="rect">
            <a:avLst/>
          </a:prstGeom>
          <a:noFill/>
          <a:ln w="25400" algn="ctr">
            <a:noFill/>
            <a:miter lim="800000"/>
            <a:headEnd/>
            <a:tailEnd/>
          </a:ln>
          <a:effectLst/>
        </p:spPr>
        <p:txBody>
          <a:bodyPr wrap="square">
            <a:spAutoFit/>
          </a:bodyPr>
          <a:lstStyle/>
          <a:p>
            <a:r>
              <a:rPr lang="en-US" sz="1300" dirty="0" smtClean="0">
                <a:latin typeface="Times New Roman" pitchFamily="18" charset="0"/>
                <a:cs typeface="Times New Roman" pitchFamily="18" charset="0"/>
              </a:rPr>
              <a:t>Observed community functional composition</a:t>
            </a:r>
          </a:p>
          <a:p>
            <a:pPr lvl="1">
              <a:buFont typeface="Arial" pitchFamily="34" charset="0"/>
              <a:buChar char="•"/>
            </a:pPr>
            <a:r>
              <a:rPr lang="en-US" sz="1300" dirty="0" smtClean="0">
                <a:latin typeface="Times New Roman" pitchFamily="18" charset="0"/>
                <a:cs typeface="Times New Roman" pitchFamily="18" charset="0"/>
              </a:rPr>
              <a:t> Community-weighted mean</a:t>
            </a:r>
          </a:p>
          <a:p>
            <a:pPr lvl="1">
              <a:buFont typeface="Arial" pitchFamily="34" charset="0"/>
              <a:buChar char="•"/>
            </a:pPr>
            <a:r>
              <a:rPr lang="en-US" sz="1300" dirty="0" smtClean="0">
                <a:latin typeface="Times New Roman" pitchFamily="18" charset="0"/>
                <a:cs typeface="Times New Roman" pitchFamily="18" charset="0"/>
              </a:rPr>
              <a:t> Convex Hull volume</a:t>
            </a:r>
            <a:endParaRPr lang="en-US" sz="1300" dirty="0">
              <a:latin typeface="Times New Roman" pitchFamily="18" charset="0"/>
              <a:cs typeface="Times New Roman" pitchFamily="18" charset="0"/>
            </a:endParaRPr>
          </a:p>
        </p:txBody>
      </p:sp>
      <p:sp>
        <p:nvSpPr>
          <p:cNvPr id="65" name="Text Box 25"/>
          <p:cNvSpPr txBox="1">
            <a:spLocks noChangeArrowheads="1"/>
          </p:cNvSpPr>
          <p:nvPr/>
        </p:nvSpPr>
        <p:spPr bwMode="auto">
          <a:xfrm>
            <a:off x="4860032" y="5607255"/>
            <a:ext cx="4283968" cy="692497"/>
          </a:xfrm>
          <a:prstGeom prst="rect">
            <a:avLst/>
          </a:prstGeom>
          <a:noFill/>
          <a:ln w="25400" algn="ctr">
            <a:noFill/>
            <a:miter lim="800000"/>
            <a:headEnd/>
            <a:tailEnd/>
          </a:ln>
          <a:effectLst/>
        </p:spPr>
        <p:txBody>
          <a:bodyPr wrap="square">
            <a:spAutoFit/>
          </a:bodyPr>
          <a:lstStyle/>
          <a:p>
            <a:r>
              <a:rPr lang="en-US" sz="1300" dirty="0" smtClean="0">
                <a:latin typeface="Times New Roman" pitchFamily="18" charset="0"/>
                <a:cs typeface="Times New Roman" pitchFamily="18" charset="0"/>
              </a:rPr>
              <a:t>Predicted  distribution of community functional composition</a:t>
            </a:r>
          </a:p>
          <a:p>
            <a:pPr lvl="1">
              <a:buFont typeface="Arial" pitchFamily="34" charset="0"/>
              <a:buChar char="•"/>
            </a:pPr>
            <a:r>
              <a:rPr lang="en-US" sz="1300" dirty="0" smtClean="0">
                <a:latin typeface="Times New Roman" pitchFamily="18" charset="0"/>
                <a:cs typeface="Times New Roman" pitchFamily="18" charset="0"/>
              </a:rPr>
              <a:t> Community-weighted mean</a:t>
            </a:r>
          </a:p>
          <a:p>
            <a:pPr lvl="1">
              <a:buFont typeface="Arial" pitchFamily="34" charset="0"/>
              <a:buChar char="•"/>
            </a:pPr>
            <a:r>
              <a:rPr lang="en-US" sz="1300" dirty="0" smtClean="0">
                <a:latin typeface="Times New Roman" pitchFamily="18" charset="0"/>
                <a:cs typeface="Times New Roman" pitchFamily="18" charset="0"/>
              </a:rPr>
              <a:t> Convex Hull volume</a:t>
            </a:r>
            <a:endParaRPr lang="en-US" sz="1300" dirty="0">
              <a:latin typeface="Times New Roman" pitchFamily="18" charset="0"/>
              <a:cs typeface="Times New Roman" pitchFamily="18" charset="0"/>
            </a:endParaRPr>
          </a:p>
        </p:txBody>
      </p:sp>
      <p:sp>
        <p:nvSpPr>
          <p:cNvPr id="41"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
        <p:nvSpPr>
          <p:cNvPr id="43"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solidFill>
                  <a:srgbClr val="0099FF"/>
                </a:solidFill>
                <a:latin typeface="Times New Roman" pitchFamily="18" charset="0"/>
                <a:cs typeface="Times New Roman" pitchFamily="18" charset="0"/>
              </a:rPr>
              <a:t>Material and methods</a:t>
            </a:r>
            <a:r>
              <a:rPr lang="en-US" sz="1000" dirty="0" smtClean="0">
                <a:latin typeface="Times New Roman" pitchFamily="18" charset="0"/>
                <a:cs typeface="Times New Roman" pitchFamily="18" charset="0"/>
              </a:rPr>
              <a:t>			Results			Conclusion and perspectives</a:t>
            </a:r>
            <a:endParaRPr lang="en-US" sz="1000" dirty="0">
              <a:latin typeface="Times New Roman" pitchFamily="18" charset="0"/>
              <a:cs typeface="Times New Roman" pitchFamily="18" charset="0"/>
            </a:endParaRPr>
          </a:p>
        </p:txBody>
      </p:sp>
      <p:sp>
        <p:nvSpPr>
          <p:cNvPr id="40" name="Text Box 25"/>
          <p:cNvSpPr txBox="1">
            <a:spLocks noChangeArrowheads="1"/>
          </p:cNvSpPr>
          <p:nvPr/>
        </p:nvSpPr>
        <p:spPr bwMode="auto">
          <a:xfrm>
            <a:off x="755576" y="1949931"/>
            <a:ext cx="2808312" cy="830997"/>
          </a:xfrm>
          <a:prstGeom prst="rect">
            <a:avLst/>
          </a:prstGeom>
          <a:noFill/>
          <a:ln w="25400" algn="ctr">
            <a:noFill/>
            <a:miter lim="800000"/>
            <a:headEnd/>
            <a:tailEnd/>
          </a:ln>
          <a:effectLst/>
        </p:spPr>
        <p:txBody>
          <a:bodyPr wrap="square">
            <a:spAutoFit/>
          </a:bodyPr>
          <a:lstStyle/>
          <a:p>
            <a:r>
              <a:rPr lang="en-US" sz="1600" dirty="0" smtClean="0">
                <a:latin typeface="Times New Roman" pitchFamily="18" charset="0"/>
                <a:cs typeface="Times New Roman" pitchFamily="18" charset="0"/>
              </a:rPr>
              <a:t>For each of 13 plots</a:t>
            </a:r>
          </a:p>
          <a:p>
            <a:pPr lvl="1">
              <a:buFont typeface="Arial" pitchFamily="34" charset="0"/>
              <a:buChar char="•"/>
            </a:pPr>
            <a:r>
              <a:rPr lang="en-US" sz="1600" dirty="0" smtClean="0">
                <a:latin typeface="Times New Roman" pitchFamily="18" charset="0"/>
                <a:cs typeface="Times New Roman" pitchFamily="18" charset="0"/>
              </a:rPr>
              <a:t> Species traits</a:t>
            </a:r>
          </a:p>
          <a:p>
            <a:pPr lvl="1">
              <a:buFont typeface="Arial" pitchFamily="34" charset="0"/>
              <a:buChar char="•"/>
            </a:pPr>
            <a:r>
              <a:rPr lang="en-US" sz="1600" dirty="0" smtClean="0">
                <a:latin typeface="Times New Roman" pitchFamily="18" charset="0"/>
                <a:cs typeface="Times New Roman" pitchFamily="18" charset="0"/>
              </a:rPr>
              <a:t> Species abundance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9" grpId="0" animBg="1"/>
      <p:bldP spid="20" grpId="0"/>
      <p:bldP spid="22" grpId="0" animBg="1"/>
      <p:bldP spid="39" grpId="0"/>
      <p:bldP spid="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0" name="Picture 8" descr="C:\Fortunel\Boulot\Post Doc\NSF AmaLin\Experiment\Trait association\Stats\Com Assembly\results\2011 07 06\Figs 4\Univariate results_Fig_leaf.tif"/>
          <p:cNvPicPr>
            <a:picLocks noChangeAspect="1" noChangeArrowheads="1"/>
          </p:cNvPicPr>
          <p:nvPr/>
        </p:nvPicPr>
        <p:blipFill>
          <a:blip r:embed="rId3" cstate="print"/>
          <a:srcRect/>
          <a:stretch>
            <a:fillRect/>
          </a:stretch>
        </p:blipFill>
        <p:spPr bwMode="auto">
          <a:xfrm>
            <a:off x="4788024" y="1625517"/>
            <a:ext cx="2266950" cy="5213985"/>
          </a:xfrm>
          <a:prstGeom prst="rect">
            <a:avLst/>
          </a:prstGeom>
          <a:noFill/>
        </p:spPr>
      </p:pic>
      <p:pic>
        <p:nvPicPr>
          <p:cNvPr id="28681" name="Picture 9" descr="C:\Fortunel\Boulot\Post Doc\NSF AmaLin\Experiment\Trait association\Stats\Com Assembly\results\2011 07 06\Figs 4\Univariate results_Fig_stem.tif"/>
          <p:cNvPicPr>
            <a:picLocks noChangeAspect="1" noChangeArrowheads="1"/>
          </p:cNvPicPr>
          <p:nvPr/>
        </p:nvPicPr>
        <p:blipFill>
          <a:blip r:embed="rId4" cstate="print"/>
          <a:srcRect/>
          <a:stretch>
            <a:fillRect/>
          </a:stretch>
        </p:blipFill>
        <p:spPr bwMode="auto">
          <a:xfrm>
            <a:off x="1619672" y="1641709"/>
            <a:ext cx="2258854" cy="5197793"/>
          </a:xfrm>
          <a:prstGeom prst="rect">
            <a:avLst/>
          </a:prstGeom>
          <a:noFill/>
        </p:spPr>
      </p:pic>
      <p:sp>
        <p:nvSpPr>
          <p:cNvPr id="10" name="ZoneTexte 9"/>
          <p:cNvSpPr txBox="1"/>
          <p:nvPr/>
        </p:nvSpPr>
        <p:spPr>
          <a:xfrm>
            <a:off x="576524" y="1772816"/>
            <a:ext cx="1368152" cy="553998"/>
          </a:xfrm>
          <a:prstGeom prst="rect">
            <a:avLst/>
          </a:prstGeom>
          <a:noFill/>
        </p:spPr>
        <p:txBody>
          <a:bodyPr wrap="square" rtlCol="0">
            <a:spAutoFit/>
          </a:bodyPr>
          <a:lstStyle/>
          <a:p>
            <a:pPr algn="ctr"/>
            <a:r>
              <a:rPr lang="en-US" sz="1600" b="1" dirty="0" smtClean="0">
                <a:solidFill>
                  <a:srgbClr val="FF0000"/>
                </a:solidFill>
                <a:latin typeface="Times New Roman" pitchFamily="18" charset="0"/>
                <a:cs typeface="Times New Roman" pitchFamily="18" charset="0"/>
              </a:rPr>
              <a:t>TF</a:t>
            </a:r>
          </a:p>
          <a:p>
            <a:pPr algn="ctr"/>
            <a:r>
              <a:rPr lang="en-US" sz="1400" dirty="0" smtClean="0">
                <a:latin typeface="Times New Roman" pitchFamily="18" charset="0"/>
                <a:cs typeface="Times New Roman" pitchFamily="18" charset="0"/>
              </a:rPr>
              <a:t>G4</a:t>
            </a:r>
            <a:endParaRPr lang="en-US" sz="1400" dirty="0">
              <a:latin typeface="Times New Roman" pitchFamily="18" charset="0"/>
              <a:cs typeface="Times New Roman" pitchFamily="18" charset="0"/>
            </a:endParaRPr>
          </a:p>
        </p:txBody>
      </p:sp>
      <p:sp>
        <p:nvSpPr>
          <p:cNvPr id="11" name="ZoneTexte 10"/>
          <p:cNvSpPr txBox="1"/>
          <p:nvPr/>
        </p:nvSpPr>
        <p:spPr>
          <a:xfrm>
            <a:off x="576524" y="3514455"/>
            <a:ext cx="1368152" cy="553998"/>
          </a:xfrm>
          <a:prstGeom prst="rect">
            <a:avLst/>
          </a:prstGeom>
          <a:noFill/>
        </p:spPr>
        <p:txBody>
          <a:bodyPr wrap="square" rtlCol="0">
            <a:spAutoFit/>
          </a:bodyPr>
          <a:lstStyle/>
          <a:p>
            <a:pPr algn="ctr"/>
            <a:r>
              <a:rPr lang="en-US" sz="1600" b="1" dirty="0" smtClean="0">
                <a:solidFill>
                  <a:srgbClr val="00B0F0"/>
                </a:solidFill>
                <a:latin typeface="Times New Roman" pitchFamily="18" charset="0"/>
                <a:cs typeface="Times New Roman" pitchFamily="18" charset="0"/>
              </a:rPr>
              <a:t>SF</a:t>
            </a:r>
          </a:p>
          <a:p>
            <a:pPr algn="ctr"/>
            <a:r>
              <a:rPr lang="en-US" sz="1400" dirty="0" smtClean="0">
                <a:latin typeface="Times New Roman" pitchFamily="18" charset="0"/>
                <a:cs typeface="Times New Roman" pitchFamily="18" charset="0"/>
              </a:rPr>
              <a:t>G8</a:t>
            </a:r>
            <a:endParaRPr lang="en-US" sz="1400" b="1" dirty="0">
              <a:solidFill>
                <a:srgbClr val="00B0F0"/>
              </a:solidFill>
              <a:latin typeface="Times New Roman" pitchFamily="18" charset="0"/>
              <a:cs typeface="Times New Roman" pitchFamily="18" charset="0"/>
            </a:endParaRPr>
          </a:p>
        </p:txBody>
      </p:sp>
      <p:sp>
        <p:nvSpPr>
          <p:cNvPr id="12" name="ZoneTexte 11"/>
          <p:cNvSpPr txBox="1"/>
          <p:nvPr/>
        </p:nvSpPr>
        <p:spPr>
          <a:xfrm>
            <a:off x="576524" y="5250686"/>
            <a:ext cx="1368152" cy="553998"/>
          </a:xfrm>
          <a:prstGeom prst="rect">
            <a:avLst/>
          </a:prstGeom>
          <a:noFill/>
        </p:spPr>
        <p:txBody>
          <a:bodyPr wrap="square" rtlCol="0">
            <a:spAutoFit/>
          </a:bodyPr>
          <a:lstStyle/>
          <a:p>
            <a:pPr algn="ctr"/>
            <a:r>
              <a:rPr lang="en-US" sz="1600" b="1" dirty="0" smtClean="0">
                <a:solidFill>
                  <a:srgbClr val="FFC000"/>
                </a:solidFill>
                <a:latin typeface="Times New Roman" pitchFamily="18" charset="0"/>
                <a:cs typeface="Times New Roman" pitchFamily="18" charset="0"/>
              </a:rPr>
              <a:t>WS</a:t>
            </a:r>
          </a:p>
          <a:p>
            <a:pPr algn="ctr"/>
            <a:r>
              <a:rPr lang="en-US" sz="1400" dirty="0" smtClean="0">
                <a:latin typeface="Times New Roman" pitchFamily="18" charset="0"/>
                <a:cs typeface="Times New Roman" pitchFamily="18" charset="0"/>
              </a:rPr>
              <a:t>G2</a:t>
            </a:r>
            <a:endParaRPr lang="en-US" sz="1400" b="1" dirty="0">
              <a:solidFill>
                <a:srgbClr val="FFC000"/>
              </a:solidFill>
              <a:latin typeface="Times New Roman" pitchFamily="18" charset="0"/>
              <a:cs typeface="Times New Roman" pitchFamily="18" charset="0"/>
            </a:endParaRPr>
          </a:p>
        </p:txBody>
      </p:sp>
      <p:sp>
        <p:nvSpPr>
          <p:cNvPr id="13" name="ZoneTexte 12"/>
          <p:cNvSpPr txBox="1"/>
          <p:nvPr/>
        </p:nvSpPr>
        <p:spPr>
          <a:xfrm>
            <a:off x="1888629" y="1412776"/>
            <a:ext cx="2160240" cy="338554"/>
          </a:xfrm>
          <a:prstGeom prst="rect">
            <a:avLst/>
          </a:prstGeom>
          <a:noFill/>
        </p:spPr>
        <p:txBody>
          <a:bodyPr wrap="square" rtlCol="0">
            <a:spAutoFit/>
          </a:bodyPr>
          <a:lstStyle/>
          <a:p>
            <a:pPr algn="ctr"/>
            <a:r>
              <a:rPr lang="en-US" sz="1600" dirty="0" smtClean="0">
                <a:latin typeface="Times New Roman" pitchFamily="18" charset="0"/>
                <a:cs typeface="Times New Roman" pitchFamily="18" charset="0"/>
              </a:rPr>
              <a:t>wood economics</a:t>
            </a:r>
          </a:p>
        </p:txBody>
      </p:sp>
      <p:sp>
        <p:nvSpPr>
          <p:cNvPr id="14" name="ZoneTexte 13"/>
          <p:cNvSpPr txBox="1"/>
          <p:nvPr/>
        </p:nvSpPr>
        <p:spPr>
          <a:xfrm>
            <a:off x="5099172" y="1412776"/>
            <a:ext cx="2160240" cy="338554"/>
          </a:xfrm>
          <a:prstGeom prst="rect">
            <a:avLst/>
          </a:prstGeom>
          <a:noFill/>
        </p:spPr>
        <p:txBody>
          <a:bodyPr wrap="square" rtlCol="0">
            <a:spAutoFit/>
          </a:bodyPr>
          <a:lstStyle/>
          <a:p>
            <a:pPr algn="ctr"/>
            <a:r>
              <a:rPr lang="en-US" sz="1600" dirty="0" smtClean="0">
                <a:latin typeface="Times New Roman" pitchFamily="18" charset="0"/>
                <a:cs typeface="Times New Roman" pitchFamily="18" charset="0"/>
              </a:rPr>
              <a:t>leaf economics</a:t>
            </a:r>
            <a:endParaRPr lang="en-US" sz="1600" dirty="0">
              <a:latin typeface="Times New Roman" pitchFamily="18" charset="0"/>
              <a:cs typeface="Times New Roman" pitchFamily="18" charset="0"/>
            </a:endParaRPr>
          </a:p>
        </p:txBody>
      </p:sp>
      <p:sp>
        <p:nvSpPr>
          <p:cNvPr id="15"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a:t>
            </a:r>
            <a:r>
              <a:rPr lang="en-US" sz="1000" dirty="0" smtClean="0">
                <a:solidFill>
                  <a:srgbClr val="0099FF"/>
                </a:solidFill>
                <a:latin typeface="Times New Roman" pitchFamily="18" charset="0"/>
                <a:cs typeface="Times New Roman" pitchFamily="18" charset="0"/>
              </a:rPr>
              <a:t>Results</a:t>
            </a:r>
            <a:r>
              <a:rPr lang="en-US" sz="1000" dirty="0" smtClean="0">
                <a:latin typeface="Times New Roman" pitchFamily="18" charset="0"/>
                <a:cs typeface="Times New Roman" pitchFamily="18" charset="0"/>
              </a:rPr>
              <a:t>			Conclusion and perspectives</a:t>
            </a:r>
            <a:endParaRPr lang="en-US" sz="1000" dirty="0">
              <a:latin typeface="Times New Roman" pitchFamily="18" charset="0"/>
              <a:cs typeface="Times New Roman" pitchFamily="18" charset="0"/>
            </a:endParaRPr>
          </a:p>
        </p:txBody>
      </p:sp>
      <p:sp>
        <p:nvSpPr>
          <p:cNvPr id="16"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pic>
        <p:nvPicPr>
          <p:cNvPr id="17" name="Picture 4" descr="C:\Fortunel\Boulot\Post Doc\NL110515 leaf.jpg"/>
          <p:cNvPicPr>
            <a:picLocks noChangeAspect="1" noChangeArrowheads="1"/>
          </p:cNvPicPr>
          <p:nvPr/>
        </p:nvPicPr>
        <p:blipFill>
          <a:blip r:embed="rId5" cstate="print"/>
          <a:srcRect/>
          <a:stretch>
            <a:fillRect/>
          </a:stretch>
        </p:blipFill>
        <p:spPr bwMode="auto">
          <a:xfrm rot="10800000" flipH="1">
            <a:off x="6895256" y="1033643"/>
            <a:ext cx="1205136" cy="729234"/>
          </a:xfrm>
          <a:prstGeom prst="rect">
            <a:avLst/>
          </a:prstGeom>
          <a:noFill/>
        </p:spPr>
      </p:pic>
      <p:pic>
        <p:nvPicPr>
          <p:cNvPr id="21" name="Picture 5" descr="C:\Fortunel\Boulot\Post Doc\NL110515.jpg"/>
          <p:cNvPicPr>
            <a:picLocks noChangeAspect="1" noChangeArrowheads="1"/>
          </p:cNvPicPr>
          <p:nvPr/>
        </p:nvPicPr>
        <p:blipFill>
          <a:blip r:embed="rId6" cstate="print"/>
          <a:srcRect/>
          <a:stretch>
            <a:fillRect/>
          </a:stretch>
        </p:blipFill>
        <p:spPr bwMode="auto">
          <a:xfrm>
            <a:off x="3883914" y="1079017"/>
            <a:ext cx="688086" cy="674370"/>
          </a:xfrm>
          <a:prstGeom prst="rect">
            <a:avLst/>
          </a:prstGeom>
          <a:noFill/>
        </p:spPr>
      </p:pic>
      <p:sp>
        <p:nvSpPr>
          <p:cNvPr id="2" name="Titre 1"/>
          <p:cNvSpPr>
            <a:spLocks noGrp="1"/>
          </p:cNvSpPr>
          <p:nvPr>
            <p:ph type="title"/>
          </p:nvPr>
        </p:nvSpPr>
        <p:spPr>
          <a:xfrm>
            <a:off x="0" y="274638"/>
            <a:ext cx="9144000" cy="1143000"/>
          </a:xfrm>
        </p:spPr>
        <p:txBody>
          <a:bodyPr>
            <a:normAutofit/>
          </a:bodyPr>
          <a:lstStyle/>
          <a:p>
            <a:r>
              <a:rPr lang="en-US" sz="2800" dirty="0" smtClean="0">
                <a:latin typeface="Times New Roman" pitchFamily="18" charset="0"/>
                <a:cs typeface="Times New Roman" pitchFamily="18" charset="0"/>
              </a:rPr>
              <a:t>Environmental filtering on community functional composition</a:t>
            </a:r>
            <a:endParaRPr lang="fr-FR"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274638"/>
            <a:ext cx="9144000" cy="1143000"/>
          </a:xfrm>
        </p:spPr>
        <p:txBody>
          <a:bodyPr>
            <a:normAutofit/>
          </a:bodyPr>
          <a:lstStyle/>
          <a:p>
            <a:r>
              <a:rPr lang="en-US" sz="2800" dirty="0" smtClean="0">
                <a:latin typeface="Times New Roman" pitchFamily="18" charset="0"/>
                <a:cs typeface="Times New Roman" pitchFamily="18" charset="0"/>
              </a:rPr>
              <a:t>Environmental filtering on community functional composition</a:t>
            </a:r>
            <a:endParaRPr lang="en-US" sz="2800" dirty="0"/>
          </a:p>
        </p:txBody>
      </p:sp>
      <p:sp>
        <p:nvSpPr>
          <p:cNvPr id="12"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
        <p:nvSpPr>
          <p:cNvPr id="13"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a:t>
            </a:r>
            <a:r>
              <a:rPr lang="en-US" sz="1000" dirty="0" smtClean="0">
                <a:solidFill>
                  <a:srgbClr val="0099FF"/>
                </a:solidFill>
                <a:latin typeface="Times New Roman" pitchFamily="18" charset="0"/>
                <a:cs typeface="Times New Roman" pitchFamily="18" charset="0"/>
              </a:rPr>
              <a:t>Results</a:t>
            </a:r>
            <a:r>
              <a:rPr lang="en-US" sz="1000" dirty="0" smtClean="0">
                <a:latin typeface="Times New Roman" pitchFamily="18" charset="0"/>
                <a:cs typeface="Times New Roman" pitchFamily="18" charset="0"/>
              </a:rPr>
              <a:t>			Conclusion and perspectives</a:t>
            </a:r>
            <a:endParaRPr lang="en-US" sz="1000" dirty="0">
              <a:latin typeface="Times New Roman" pitchFamily="18" charset="0"/>
              <a:cs typeface="Times New Roman" pitchFamily="18" charset="0"/>
            </a:endParaRPr>
          </a:p>
        </p:txBody>
      </p:sp>
      <p:pic>
        <p:nvPicPr>
          <p:cNvPr id="40963" name="Picture 3" descr="C:\Fortunel\Boulot\Post Doc\NSF AmaLin\Experiment\Trait association\Stats\Convex Hull\results\2011 07 11\CH_3 plots_Figcol2.tiff"/>
          <p:cNvPicPr>
            <a:picLocks noChangeAspect="1" noChangeArrowheads="1"/>
          </p:cNvPicPr>
          <p:nvPr/>
        </p:nvPicPr>
        <p:blipFill>
          <a:blip r:embed="rId3" cstate="print"/>
          <a:srcRect/>
          <a:stretch>
            <a:fillRect/>
          </a:stretch>
        </p:blipFill>
        <p:spPr bwMode="auto">
          <a:xfrm>
            <a:off x="2011680" y="1268760"/>
            <a:ext cx="5120640" cy="5120640"/>
          </a:xfrm>
          <a:prstGeom prst="rect">
            <a:avLst/>
          </a:prstGeom>
          <a:noFill/>
        </p:spPr>
      </p:pic>
      <p:sp>
        <p:nvSpPr>
          <p:cNvPr id="6" name="ZoneTexte 5"/>
          <p:cNvSpPr txBox="1"/>
          <p:nvPr/>
        </p:nvSpPr>
        <p:spPr>
          <a:xfrm>
            <a:off x="2267744" y="6309320"/>
            <a:ext cx="1512168" cy="369332"/>
          </a:xfrm>
          <a:prstGeom prst="rect">
            <a:avLst/>
          </a:prstGeom>
          <a:noFill/>
        </p:spPr>
        <p:txBody>
          <a:bodyPr wrap="square" rtlCol="0">
            <a:spAutoFit/>
          </a:bodyPr>
          <a:lstStyle/>
          <a:p>
            <a:pPr algn="ctr"/>
            <a:r>
              <a:rPr lang="fr-FR" dirty="0" smtClean="0"/>
              <a:t>CH </a:t>
            </a:r>
            <a:r>
              <a:rPr lang="fr-FR" dirty="0" err="1" smtClean="0"/>
              <a:t>overlap</a:t>
            </a:r>
            <a:endParaRPr lang="fr-FR" dirty="0"/>
          </a:p>
        </p:txBody>
      </p:sp>
      <p:sp>
        <p:nvSpPr>
          <p:cNvPr id="7" name="ZoneTexte 6"/>
          <p:cNvSpPr txBox="1"/>
          <p:nvPr/>
        </p:nvSpPr>
        <p:spPr>
          <a:xfrm>
            <a:off x="3923928" y="6309320"/>
            <a:ext cx="1512168" cy="369332"/>
          </a:xfrm>
          <a:prstGeom prst="rect">
            <a:avLst/>
          </a:prstGeom>
          <a:noFill/>
        </p:spPr>
        <p:txBody>
          <a:bodyPr wrap="square" rtlCol="0">
            <a:spAutoFit/>
          </a:bodyPr>
          <a:lstStyle/>
          <a:p>
            <a:pPr algn="ctr"/>
            <a:r>
              <a:rPr lang="fr-FR" dirty="0" smtClean="0"/>
              <a:t>CH </a:t>
            </a:r>
            <a:r>
              <a:rPr lang="fr-FR" dirty="0" err="1" smtClean="0"/>
              <a:t>overlap</a:t>
            </a:r>
            <a:endParaRPr lang="fr-FR" dirty="0"/>
          </a:p>
        </p:txBody>
      </p:sp>
      <p:sp>
        <p:nvSpPr>
          <p:cNvPr id="8" name="ZoneTexte 7"/>
          <p:cNvSpPr txBox="1"/>
          <p:nvPr/>
        </p:nvSpPr>
        <p:spPr>
          <a:xfrm rot="16200000">
            <a:off x="1110969" y="3501008"/>
            <a:ext cx="1512168" cy="369332"/>
          </a:xfrm>
          <a:prstGeom prst="rect">
            <a:avLst/>
          </a:prstGeom>
          <a:noFill/>
        </p:spPr>
        <p:txBody>
          <a:bodyPr wrap="square" rtlCol="0">
            <a:spAutoFit/>
          </a:bodyPr>
          <a:lstStyle/>
          <a:p>
            <a:pPr algn="ctr"/>
            <a:r>
              <a:rPr lang="fr-FR" dirty="0" err="1" smtClean="0"/>
              <a:t>Density</a:t>
            </a:r>
            <a:endParaRPr lang="fr-FR" dirty="0"/>
          </a:p>
        </p:txBody>
      </p:sp>
      <p:sp>
        <p:nvSpPr>
          <p:cNvPr id="9" name="ZoneTexte 8"/>
          <p:cNvSpPr txBox="1"/>
          <p:nvPr/>
        </p:nvSpPr>
        <p:spPr>
          <a:xfrm rot="16200000">
            <a:off x="1100375" y="5224554"/>
            <a:ext cx="1512168" cy="369332"/>
          </a:xfrm>
          <a:prstGeom prst="rect">
            <a:avLst/>
          </a:prstGeom>
          <a:noFill/>
        </p:spPr>
        <p:txBody>
          <a:bodyPr wrap="square" rtlCol="0">
            <a:spAutoFit/>
          </a:bodyPr>
          <a:lstStyle/>
          <a:p>
            <a:pPr algn="ctr"/>
            <a:r>
              <a:rPr lang="fr-FR" dirty="0" err="1" smtClean="0"/>
              <a:t>Density</a:t>
            </a:r>
            <a:endParaRPr lang="fr-F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0" y="274638"/>
            <a:ext cx="9144000" cy="1143000"/>
          </a:xfrm>
        </p:spPr>
        <p:txBody>
          <a:bodyPr>
            <a:normAutofit/>
          </a:bodyPr>
          <a:lstStyle/>
          <a:p>
            <a:r>
              <a:rPr lang="en-US" sz="2800" dirty="0" smtClean="0">
                <a:latin typeface="Times New Roman" pitchFamily="18" charset="0"/>
                <a:cs typeface="Times New Roman" pitchFamily="18" charset="0"/>
              </a:rPr>
              <a:t>Directional shifts in community functional composition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across the Amazonian landscape</a:t>
            </a:r>
            <a:endParaRPr lang="fr-FR" sz="2800" dirty="0">
              <a:latin typeface="Times New Roman" pitchFamily="18" charset="0"/>
              <a:cs typeface="Times New Roman" pitchFamily="18" charset="0"/>
            </a:endParaRPr>
          </a:p>
        </p:txBody>
      </p:sp>
      <p:sp>
        <p:nvSpPr>
          <p:cNvPr id="3" name="Espace réservé du contenu 2"/>
          <p:cNvSpPr>
            <a:spLocks noGrp="1"/>
          </p:cNvSpPr>
          <p:nvPr>
            <p:ph idx="1"/>
          </p:nvPr>
        </p:nvSpPr>
        <p:spPr/>
        <p:txBody>
          <a:bodyPr>
            <a:normAutofit/>
          </a:bodyPr>
          <a:lstStyle/>
          <a:p>
            <a:pPr marL="0">
              <a:spcBef>
                <a:spcPts val="0"/>
              </a:spcBef>
              <a:buNone/>
            </a:pPr>
            <a:r>
              <a:rPr lang="en-US" sz="1600" dirty="0" smtClean="0">
                <a:latin typeface="Times New Roman" pitchFamily="18" charset="0"/>
                <a:cs typeface="Times New Roman" pitchFamily="18" charset="0"/>
              </a:rPr>
              <a:t>Environmental </a:t>
            </a:r>
            <a:r>
              <a:rPr lang="en-US" sz="1600" dirty="0">
                <a:latin typeface="Times New Roman" pitchFamily="18" charset="0"/>
                <a:cs typeface="Times New Roman" pitchFamily="18" charset="0"/>
              </a:rPr>
              <a:t>filtering for denser leaf, stem and root tissues in </a:t>
            </a:r>
            <a:r>
              <a:rPr lang="en-US" sz="1600" dirty="0" smtClean="0">
                <a:latin typeface="Times New Roman" pitchFamily="18" charset="0"/>
                <a:cs typeface="Times New Roman" pitchFamily="18" charset="0"/>
              </a:rPr>
              <a:t>dry and poor environments.</a:t>
            </a:r>
            <a:endParaRPr lang="fr-FR" sz="1600" dirty="0">
              <a:latin typeface="Times New Roman" pitchFamily="18" charset="0"/>
              <a:cs typeface="Times New Roman" pitchFamily="18" charset="0"/>
            </a:endParaRPr>
          </a:p>
        </p:txBody>
      </p:sp>
      <p:pic>
        <p:nvPicPr>
          <p:cNvPr id="5" name="Picture 2" descr="C:\Fortunel\Privé\Photos\BF.jpg"/>
          <p:cNvPicPr>
            <a:picLocks noChangeAspect="1" noChangeArrowheads="1"/>
          </p:cNvPicPr>
          <p:nvPr/>
        </p:nvPicPr>
        <p:blipFill>
          <a:blip r:embed="rId3" cstate="print"/>
          <a:srcRect r="9796"/>
          <a:stretch>
            <a:fillRect/>
          </a:stretch>
        </p:blipFill>
        <p:spPr bwMode="auto">
          <a:xfrm>
            <a:off x="3585609" y="2608350"/>
            <a:ext cx="1951071" cy="1622228"/>
          </a:xfrm>
          <a:prstGeom prst="rect">
            <a:avLst/>
          </a:prstGeom>
          <a:noFill/>
        </p:spPr>
      </p:pic>
      <p:pic>
        <p:nvPicPr>
          <p:cNvPr id="6" name="Picture 3" descr="C:\Fortunel\Privé\Photos\TF.jpg"/>
          <p:cNvPicPr>
            <a:picLocks noChangeAspect="1" noChangeArrowheads="1"/>
          </p:cNvPicPr>
          <p:nvPr/>
        </p:nvPicPr>
        <p:blipFill>
          <a:blip r:embed="rId4" cstate="print"/>
          <a:srcRect l="7788"/>
          <a:stretch>
            <a:fillRect/>
          </a:stretch>
        </p:blipFill>
        <p:spPr bwMode="auto">
          <a:xfrm>
            <a:off x="1079630" y="2611687"/>
            <a:ext cx="1980202" cy="1613871"/>
          </a:xfrm>
          <a:prstGeom prst="rect">
            <a:avLst/>
          </a:prstGeom>
          <a:noFill/>
        </p:spPr>
      </p:pic>
      <p:pic>
        <p:nvPicPr>
          <p:cNvPr id="7" name="Picture 5" descr="C:\Fortunel\Privé\Photos\2009\Petite Montagne Tortue (23-26 11 09)\Christophe Maître - INRA\WS.jpg"/>
          <p:cNvPicPr>
            <a:picLocks noChangeAspect="1" noChangeArrowheads="1"/>
          </p:cNvPicPr>
          <p:nvPr/>
        </p:nvPicPr>
        <p:blipFill>
          <a:blip r:embed="rId5" cstate="print"/>
          <a:srcRect/>
          <a:stretch>
            <a:fillRect/>
          </a:stretch>
        </p:blipFill>
        <p:spPr bwMode="auto">
          <a:xfrm>
            <a:off x="6084168" y="2613910"/>
            <a:ext cx="1944216" cy="1610430"/>
          </a:xfrm>
          <a:prstGeom prst="rect">
            <a:avLst/>
          </a:prstGeom>
          <a:noFill/>
        </p:spPr>
      </p:pic>
      <p:sp>
        <p:nvSpPr>
          <p:cNvPr id="8" name="ZoneTexte 7"/>
          <p:cNvSpPr txBox="1"/>
          <p:nvPr/>
        </p:nvSpPr>
        <p:spPr>
          <a:xfrm>
            <a:off x="1404725" y="4215338"/>
            <a:ext cx="1322778" cy="523220"/>
          </a:xfrm>
          <a:prstGeom prst="rect">
            <a:avLst/>
          </a:prstGeom>
          <a:noFill/>
        </p:spPr>
        <p:txBody>
          <a:bodyPr wrap="square" rtlCol="0">
            <a:spAutoFit/>
          </a:bodyPr>
          <a:lstStyle/>
          <a:p>
            <a:pPr algn="ctr"/>
            <a:r>
              <a:rPr lang="en-US" sz="1400" smtClean="0">
                <a:latin typeface="Times New Roman" pitchFamily="18" charset="0"/>
                <a:cs typeface="Times New Roman" pitchFamily="18" charset="0"/>
              </a:rPr>
              <a:t>Terra firme (</a:t>
            </a:r>
            <a:r>
              <a:rPr lang="en-US" sz="1400" smtClean="0">
                <a:solidFill>
                  <a:srgbClr val="FF0000"/>
                </a:solidFill>
                <a:latin typeface="Times New Roman" pitchFamily="18" charset="0"/>
                <a:cs typeface="Times New Roman" pitchFamily="18" charset="0"/>
              </a:rPr>
              <a:t>TF</a:t>
            </a:r>
            <a:r>
              <a:rPr lang="en-US" sz="1400" smtClean="0">
                <a:latin typeface="Times New Roman" pitchFamily="18" charset="0"/>
                <a:cs typeface="Times New Roman" pitchFamily="18" charset="0"/>
              </a:rPr>
              <a:t>)</a:t>
            </a:r>
            <a:endParaRPr lang="en-US" sz="1400">
              <a:latin typeface="Times New Roman" pitchFamily="18" charset="0"/>
              <a:cs typeface="Times New Roman" pitchFamily="18" charset="0"/>
            </a:endParaRPr>
          </a:p>
        </p:txBody>
      </p:sp>
      <p:sp>
        <p:nvSpPr>
          <p:cNvPr id="9" name="ZoneTexte 8"/>
          <p:cNvSpPr txBox="1"/>
          <p:nvPr/>
        </p:nvSpPr>
        <p:spPr>
          <a:xfrm>
            <a:off x="3635896" y="4220144"/>
            <a:ext cx="1872208" cy="523220"/>
          </a:xfrm>
          <a:prstGeom prst="rect">
            <a:avLst/>
          </a:prstGeom>
          <a:noFill/>
        </p:spPr>
        <p:txBody>
          <a:bodyPr wrap="square" rtlCol="0">
            <a:spAutoFit/>
          </a:bodyPr>
          <a:lstStyle/>
          <a:p>
            <a:pPr algn="ctr"/>
            <a:r>
              <a:rPr lang="en-US" sz="1400" smtClean="0">
                <a:latin typeface="Times New Roman" pitchFamily="18" charset="0"/>
                <a:cs typeface="Times New Roman" pitchFamily="18" charset="0"/>
              </a:rPr>
              <a:t>Seasonnally flooded</a:t>
            </a:r>
          </a:p>
          <a:p>
            <a:pPr algn="ctr"/>
            <a:r>
              <a:rPr lang="en-US" sz="1400" smtClean="0">
                <a:latin typeface="Times New Roman" pitchFamily="18" charset="0"/>
                <a:cs typeface="Times New Roman" pitchFamily="18" charset="0"/>
              </a:rPr>
              <a:t>(</a:t>
            </a:r>
            <a:r>
              <a:rPr lang="en-US" sz="1400" smtClean="0">
                <a:solidFill>
                  <a:srgbClr val="00B0F0"/>
                </a:solidFill>
                <a:latin typeface="Times New Roman" pitchFamily="18" charset="0"/>
                <a:cs typeface="Times New Roman" pitchFamily="18" charset="0"/>
              </a:rPr>
              <a:t>SF</a:t>
            </a:r>
            <a:r>
              <a:rPr lang="en-US" sz="1400" smtClean="0">
                <a:latin typeface="Times New Roman" pitchFamily="18" charset="0"/>
                <a:cs typeface="Times New Roman" pitchFamily="18" charset="0"/>
              </a:rPr>
              <a:t>)</a:t>
            </a:r>
            <a:endParaRPr lang="en-US" sz="1400">
              <a:latin typeface="Times New Roman" pitchFamily="18" charset="0"/>
              <a:cs typeface="Times New Roman" pitchFamily="18" charset="0"/>
            </a:endParaRPr>
          </a:p>
        </p:txBody>
      </p:sp>
      <p:sp>
        <p:nvSpPr>
          <p:cNvPr id="10" name="ZoneTexte 9"/>
          <p:cNvSpPr txBox="1"/>
          <p:nvPr/>
        </p:nvSpPr>
        <p:spPr>
          <a:xfrm>
            <a:off x="6444207" y="4199344"/>
            <a:ext cx="1368152" cy="523220"/>
          </a:xfrm>
          <a:prstGeom prst="rect">
            <a:avLst/>
          </a:prstGeom>
          <a:noFill/>
        </p:spPr>
        <p:txBody>
          <a:bodyPr wrap="square" rtlCol="0">
            <a:spAutoFit/>
          </a:bodyPr>
          <a:lstStyle/>
          <a:p>
            <a:pPr algn="ctr"/>
            <a:r>
              <a:rPr lang="en-US" sz="1400" smtClean="0">
                <a:latin typeface="Times New Roman" pitchFamily="18" charset="0"/>
                <a:cs typeface="Times New Roman" pitchFamily="18" charset="0"/>
              </a:rPr>
              <a:t>White sand</a:t>
            </a:r>
          </a:p>
          <a:p>
            <a:pPr algn="ctr"/>
            <a:r>
              <a:rPr lang="en-US" sz="1400" smtClean="0">
                <a:latin typeface="Times New Roman" pitchFamily="18" charset="0"/>
                <a:cs typeface="Times New Roman" pitchFamily="18" charset="0"/>
              </a:rPr>
              <a:t>(</a:t>
            </a:r>
            <a:r>
              <a:rPr lang="en-US" sz="1400" smtClean="0">
                <a:solidFill>
                  <a:srgbClr val="FFC000"/>
                </a:solidFill>
                <a:latin typeface="Times New Roman" pitchFamily="18" charset="0"/>
                <a:cs typeface="Times New Roman" pitchFamily="18" charset="0"/>
              </a:rPr>
              <a:t>WS</a:t>
            </a:r>
            <a:r>
              <a:rPr lang="en-US" sz="1400" smtClean="0">
                <a:latin typeface="Times New Roman" pitchFamily="18" charset="0"/>
                <a:cs typeface="Times New Roman" pitchFamily="18" charset="0"/>
              </a:rPr>
              <a:t>)</a:t>
            </a:r>
            <a:endParaRPr lang="en-US" sz="1400">
              <a:latin typeface="Times New Roman" pitchFamily="18" charset="0"/>
              <a:cs typeface="Times New Roman" pitchFamily="18" charset="0"/>
            </a:endParaRPr>
          </a:p>
        </p:txBody>
      </p:sp>
      <p:sp>
        <p:nvSpPr>
          <p:cNvPr id="19" name="Accolade ouvrante 18"/>
          <p:cNvSpPr/>
          <p:nvPr/>
        </p:nvSpPr>
        <p:spPr>
          <a:xfrm rot="16200000">
            <a:off x="3118393" y="2506343"/>
            <a:ext cx="386934" cy="468052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0" name="ZoneTexte 19"/>
          <p:cNvSpPr txBox="1"/>
          <p:nvPr/>
        </p:nvSpPr>
        <p:spPr>
          <a:xfrm>
            <a:off x="7825807" y="6073639"/>
            <a:ext cx="1498721" cy="738664"/>
          </a:xfrm>
          <a:prstGeom prst="rect">
            <a:avLst/>
          </a:prstGeom>
          <a:noFill/>
        </p:spPr>
        <p:txBody>
          <a:bodyPr wrap="square" rtlCol="0">
            <a:spAutoFit/>
          </a:bodyPr>
          <a:lstStyle/>
          <a:p>
            <a:r>
              <a:rPr lang="en-US" sz="1400" dirty="0" smtClean="0">
                <a:latin typeface="Times New Roman" pitchFamily="18" charset="0"/>
                <a:cs typeface="Times New Roman" pitchFamily="18" charset="0"/>
              </a:rPr>
              <a:t>Wood density</a:t>
            </a:r>
          </a:p>
          <a:p>
            <a:r>
              <a:rPr lang="en-US" sz="1400" dirty="0" smtClean="0">
                <a:latin typeface="Times New Roman" pitchFamily="18" charset="0"/>
                <a:cs typeface="Times New Roman" pitchFamily="18" charset="0"/>
              </a:rPr>
              <a:t>or 1/SLA</a:t>
            </a:r>
          </a:p>
          <a:p>
            <a:endParaRPr lang="en-US" sz="1400" dirty="0">
              <a:latin typeface="Times New Roman" pitchFamily="18" charset="0"/>
              <a:cs typeface="Times New Roman" pitchFamily="18" charset="0"/>
            </a:endParaRPr>
          </a:p>
        </p:txBody>
      </p:sp>
      <p:sp>
        <p:nvSpPr>
          <p:cNvPr id="21" name="ZoneTexte 20"/>
          <p:cNvSpPr txBox="1"/>
          <p:nvPr/>
        </p:nvSpPr>
        <p:spPr>
          <a:xfrm>
            <a:off x="3995936" y="6079047"/>
            <a:ext cx="1498721" cy="523220"/>
          </a:xfrm>
          <a:prstGeom prst="rect">
            <a:avLst/>
          </a:prstGeom>
          <a:noFill/>
        </p:spPr>
        <p:txBody>
          <a:bodyPr wrap="square" rtlCol="0">
            <a:spAutoFit/>
          </a:bodyPr>
          <a:lstStyle/>
          <a:p>
            <a:r>
              <a:rPr lang="en-US" sz="1400" dirty="0" smtClean="0">
                <a:latin typeface="Times New Roman" pitchFamily="18" charset="0"/>
                <a:cs typeface="Times New Roman" pitchFamily="18" charset="0"/>
              </a:rPr>
              <a:t>Wood density</a:t>
            </a:r>
          </a:p>
          <a:p>
            <a:r>
              <a:rPr lang="en-US" sz="1400" dirty="0" smtClean="0">
                <a:latin typeface="Times New Roman" pitchFamily="18" charset="0"/>
                <a:cs typeface="Times New Roman" pitchFamily="18" charset="0"/>
              </a:rPr>
              <a:t>or 1/SLA</a:t>
            </a:r>
            <a:endParaRPr lang="en-US" sz="1400" dirty="0">
              <a:latin typeface="Times New Roman" pitchFamily="18" charset="0"/>
              <a:cs typeface="Times New Roman" pitchFamily="18" charset="0"/>
            </a:endParaRPr>
          </a:p>
        </p:txBody>
      </p:sp>
      <p:sp>
        <p:nvSpPr>
          <p:cNvPr id="22" name="Forme libre 21"/>
          <p:cNvSpPr/>
          <p:nvPr/>
        </p:nvSpPr>
        <p:spPr>
          <a:xfrm>
            <a:off x="6458215" y="5213793"/>
            <a:ext cx="1371600" cy="1078345"/>
          </a:xfrm>
          <a:custGeom>
            <a:avLst/>
            <a:gdLst>
              <a:gd name="connsiteX0" fmla="*/ 1371600 w 1371600"/>
              <a:gd name="connsiteY0" fmla="*/ 1078345 h 1078345"/>
              <a:gd name="connsiteX1" fmla="*/ 1274619 w 1371600"/>
              <a:gd name="connsiteY1" fmla="*/ 884381 h 1078345"/>
              <a:gd name="connsiteX2" fmla="*/ 1191491 w 1371600"/>
              <a:gd name="connsiteY2" fmla="*/ 136236 h 1078345"/>
              <a:gd name="connsiteX3" fmla="*/ 1094510 w 1371600"/>
              <a:gd name="connsiteY3" fmla="*/ 66963 h 1078345"/>
              <a:gd name="connsiteX4" fmla="*/ 1039091 w 1371600"/>
              <a:gd name="connsiteY4" fmla="*/ 191654 h 1078345"/>
              <a:gd name="connsiteX5" fmla="*/ 955964 w 1371600"/>
              <a:gd name="connsiteY5" fmla="*/ 634999 h 1078345"/>
              <a:gd name="connsiteX6" fmla="*/ 720437 w 1371600"/>
              <a:gd name="connsiteY6" fmla="*/ 939799 h 1078345"/>
              <a:gd name="connsiteX7" fmla="*/ 0 w 1371600"/>
              <a:gd name="connsiteY7" fmla="*/ 1078345 h 107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078345">
                <a:moveTo>
                  <a:pt x="1371600" y="1078345"/>
                </a:moveTo>
                <a:cubicBezTo>
                  <a:pt x="1338118" y="1059872"/>
                  <a:pt x="1304637" y="1041399"/>
                  <a:pt x="1274619" y="884381"/>
                </a:cubicBezTo>
                <a:cubicBezTo>
                  <a:pt x="1244601" y="727363"/>
                  <a:pt x="1221509" y="272472"/>
                  <a:pt x="1191491" y="136236"/>
                </a:cubicBezTo>
                <a:cubicBezTo>
                  <a:pt x="1161473" y="0"/>
                  <a:pt x="1119910" y="57727"/>
                  <a:pt x="1094510" y="66963"/>
                </a:cubicBezTo>
                <a:cubicBezTo>
                  <a:pt x="1069110" y="76199"/>
                  <a:pt x="1062182" y="96981"/>
                  <a:pt x="1039091" y="191654"/>
                </a:cubicBezTo>
                <a:cubicBezTo>
                  <a:pt x="1016000" y="286327"/>
                  <a:pt x="1009073" y="510308"/>
                  <a:pt x="955964" y="634999"/>
                </a:cubicBezTo>
                <a:cubicBezTo>
                  <a:pt x="902855" y="759690"/>
                  <a:pt x="879764" y="865908"/>
                  <a:pt x="720437" y="939799"/>
                </a:cubicBezTo>
                <a:cubicBezTo>
                  <a:pt x="561110" y="1013690"/>
                  <a:pt x="280555" y="1046017"/>
                  <a:pt x="0" y="1078345"/>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3" name="Groupe 22"/>
          <p:cNvGrpSpPr/>
          <p:nvPr/>
        </p:nvGrpSpPr>
        <p:grpSpPr>
          <a:xfrm>
            <a:off x="6424454" y="5228406"/>
            <a:ext cx="1440954" cy="1080914"/>
            <a:chOff x="7451526" y="2349674"/>
            <a:chExt cx="1440954" cy="1080914"/>
          </a:xfrm>
        </p:grpSpPr>
        <p:cxnSp>
          <p:nvCxnSpPr>
            <p:cNvPr id="24" name="Connecteur droit avec flèche 23"/>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6" name="Forme libre 25"/>
          <p:cNvSpPr/>
          <p:nvPr/>
        </p:nvSpPr>
        <p:spPr>
          <a:xfrm flipH="1">
            <a:off x="2601657" y="5219697"/>
            <a:ext cx="1440160" cy="1078345"/>
          </a:xfrm>
          <a:custGeom>
            <a:avLst/>
            <a:gdLst>
              <a:gd name="connsiteX0" fmla="*/ 1371600 w 1371600"/>
              <a:gd name="connsiteY0" fmla="*/ 1078345 h 1078345"/>
              <a:gd name="connsiteX1" fmla="*/ 1274619 w 1371600"/>
              <a:gd name="connsiteY1" fmla="*/ 884381 h 1078345"/>
              <a:gd name="connsiteX2" fmla="*/ 1191491 w 1371600"/>
              <a:gd name="connsiteY2" fmla="*/ 136236 h 1078345"/>
              <a:gd name="connsiteX3" fmla="*/ 1094510 w 1371600"/>
              <a:gd name="connsiteY3" fmla="*/ 66963 h 1078345"/>
              <a:gd name="connsiteX4" fmla="*/ 1039091 w 1371600"/>
              <a:gd name="connsiteY4" fmla="*/ 191654 h 1078345"/>
              <a:gd name="connsiteX5" fmla="*/ 955964 w 1371600"/>
              <a:gd name="connsiteY5" fmla="*/ 634999 h 1078345"/>
              <a:gd name="connsiteX6" fmla="*/ 720437 w 1371600"/>
              <a:gd name="connsiteY6" fmla="*/ 939799 h 1078345"/>
              <a:gd name="connsiteX7" fmla="*/ 0 w 1371600"/>
              <a:gd name="connsiteY7" fmla="*/ 1078345 h 107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078345">
                <a:moveTo>
                  <a:pt x="1371600" y="1078345"/>
                </a:moveTo>
                <a:cubicBezTo>
                  <a:pt x="1338118" y="1059872"/>
                  <a:pt x="1304637" y="1041399"/>
                  <a:pt x="1274619" y="884381"/>
                </a:cubicBezTo>
                <a:cubicBezTo>
                  <a:pt x="1244601" y="727363"/>
                  <a:pt x="1221509" y="272472"/>
                  <a:pt x="1191491" y="136236"/>
                </a:cubicBezTo>
                <a:cubicBezTo>
                  <a:pt x="1161473" y="0"/>
                  <a:pt x="1119910" y="57727"/>
                  <a:pt x="1094510" y="66963"/>
                </a:cubicBezTo>
                <a:cubicBezTo>
                  <a:pt x="1069110" y="76199"/>
                  <a:pt x="1062182" y="96981"/>
                  <a:pt x="1039091" y="191654"/>
                </a:cubicBezTo>
                <a:cubicBezTo>
                  <a:pt x="1016000" y="286327"/>
                  <a:pt x="1009073" y="510308"/>
                  <a:pt x="955964" y="634999"/>
                </a:cubicBezTo>
                <a:cubicBezTo>
                  <a:pt x="902855" y="759690"/>
                  <a:pt x="879764" y="865908"/>
                  <a:pt x="720437" y="939799"/>
                </a:cubicBezTo>
                <a:cubicBezTo>
                  <a:pt x="561110" y="1013690"/>
                  <a:pt x="280555" y="1046017"/>
                  <a:pt x="0" y="1078345"/>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7" name="Groupe 26"/>
          <p:cNvGrpSpPr/>
          <p:nvPr/>
        </p:nvGrpSpPr>
        <p:grpSpPr>
          <a:xfrm>
            <a:off x="2587801" y="5219697"/>
            <a:ext cx="1440954" cy="1080914"/>
            <a:chOff x="7451526" y="2349674"/>
            <a:chExt cx="1440954" cy="1080914"/>
          </a:xfrm>
        </p:grpSpPr>
        <p:cxnSp>
          <p:nvCxnSpPr>
            <p:cNvPr id="28" name="Connecteur droit avec flèche 27"/>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30"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Results			</a:t>
            </a:r>
            <a:r>
              <a:rPr lang="en-US" sz="1000" dirty="0" smtClean="0">
                <a:solidFill>
                  <a:srgbClr val="0099FF"/>
                </a:solidFill>
                <a:latin typeface="Times New Roman" pitchFamily="18" charset="0"/>
                <a:cs typeface="Times New Roman" pitchFamily="18" charset="0"/>
              </a:rPr>
              <a:t>Conclusion and perspectives</a:t>
            </a:r>
          </a:p>
        </p:txBody>
      </p:sp>
      <p:sp>
        <p:nvSpPr>
          <p:cNvPr id="31"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sz="2800" dirty="0" smtClean="0">
                <a:latin typeface="Times New Roman" pitchFamily="18" charset="0"/>
                <a:cs typeface="Times New Roman" pitchFamily="18" charset="0"/>
              </a:rPr>
              <a:t>Perspectives</a:t>
            </a:r>
            <a:endParaRPr lang="en-US" sz="2800" dirty="0">
              <a:latin typeface="Times New Roman" pitchFamily="18" charset="0"/>
              <a:cs typeface="Times New Roman" pitchFamily="18" charset="0"/>
            </a:endParaRPr>
          </a:p>
        </p:txBody>
      </p:sp>
      <p:sp>
        <p:nvSpPr>
          <p:cNvPr id="18" name="Espace réservé du contenu 17"/>
          <p:cNvSpPr>
            <a:spLocks noGrp="1"/>
          </p:cNvSpPr>
          <p:nvPr>
            <p:ph idx="1"/>
          </p:nvPr>
        </p:nvSpPr>
        <p:spPr/>
        <p:txBody>
          <a:bodyPr>
            <a:normAutofit/>
          </a:bodyPr>
          <a:lstStyle/>
          <a:p>
            <a:pPr marL="0" indent="0">
              <a:spcBef>
                <a:spcPts val="0"/>
              </a:spcBef>
            </a:pPr>
            <a:r>
              <a:rPr lang="en-US" sz="1600" dirty="0" smtClean="0">
                <a:latin typeface="Times New Roman" pitchFamily="18" charset="0"/>
                <a:cs typeface="Times New Roman" pitchFamily="18" charset="0"/>
              </a:rPr>
              <a:t> Implications for modeling community shifts across the landscape</a:t>
            </a: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endParaRPr lang="en-US" sz="1600" dirty="0" smtClean="0">
              <a:latin typeface="Times New Roman" pitchFamily="18" charset="0"/>
              <a:cs typeface="Times New Roman" pitchFamily="18" charset="0"/>
            </a:endParaRPr>
          </a:p>
          <a:p>
            <a:pPr marL="0" indent="0">
              <a:spcBef>
                <a:spcPts val="0"/>
              </a:spcBef>
            </a:pPr>
            <a:r>
              <a:rPr lang="en-US" sz="1600" dirty="0" smtClean="0">
                <a:latin typeface="Times New Roman" pitchFamily="18" charset="0"/>
                <a:cs typeface="Times New Roman" pitchFamily="18" charset="0"/>
              </a:rPr>
              <a:t> Implications for ecosystem services under global changes scenarios</a:t>
            </a:r>
          </a:p>
          <a:p>
            <a:pPr marL="0" indent="0">
              <a:spcBef>
                <a:spcPts val="0"/>
              </a:spcBef>
            </a:pPr>
            <a:endParaRPr lang="en-US" sz="1600" dirty="0">
              <a:latin typeface="Times New Roman" pitchFamily="18" charset="0"/>
              <a:cs typeface="Times New Roman" pitchFamily="18" charset="0"/>
            </a:endParaRPr>
          </a:p>
        </p:txBody>
      </p:sp>
      <p:pic>
        <p:nvPicPr>
          <p:cNvPr id="35842" name="Picture 2" descr="C:\Fortunel\Privé\Pictures\YAB\1113412393_0ec95bfa0b_o.jpg"/>
          <p:cNvPicPr>
            <a:picLocks noChangeAspect="1" noChangeArrowheads="1"/>
          </p:cNvPicPr>
          <p:nvPr/>
        </p:nvPicPr>
        <p:blipFill>
          <a:blip r:embed="rId3" cstate="print"/>
          <a:srcRect/>
          <a:stretch>
            <a:fillRect/>
          </a:stretch>
        </p:blipFill>
        <p:spPr bwMode="auto">
          <a:xfrm>
            <a:off x="3112668" y="4509120"/>
            <a:ext cx="2926080" cy="1960245"/>
          </a:xfrm>
          <a:prstGeom prst="rect">
            <a:avLst/>
          </a:prstGeom>
          <a:noFill/>
        </p:spPr>
      </p:pic>
      <p:sp>
        <p:nvSpPr>
          <p:cNvPr id="6"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pic>
        <p:nvPicPr>
          <p:cNvPr id="48129" name="Picture 1" descr="Adobe Systems"/>
          <p:cNvPicPr>
            <a:picLocks noChangeAspect="1" noChangeArrowheads="1"/>
          </p:cNvPicPr>
          <p:nvPr/>
        </p:nvPicPr>
        <p:blipFill>
          <a:blip r:embed="rId4" cstate="print"/>
          <a:srcRect/>
          <a:stretch>
            <a:fillRect/>
          </a:stretch>
        </p:blipFill>
        <p:spPr bwMode="auto">
          <a:xfrm>
            <a:off x="3045658" y="1916833"/>
            <a:ext cx="3028571" cy="2137143"/>
          </a:xfrm>
          <a:prstGeom prst="rect">
            <a:avLst/>
          </a:prstGeom>
          <a:noFill/>
          <a:ln w="9525">
            <a:noFill/>
            <a:miter lim="800000"/>
            <a:headEnd/>
            <a:tailEnd/>
          </a:ln>
        </p:spPr>
      </p:pic>
      <p:sp>
        <p:nvSpPr>
          <p:cNvPr id="8"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Results			</a:t>
            </a:r>
            <a:r>
              <a:rPr lang="en-US" sz="1000" dirty="0" smtClean="0">
                <a:solidFill>
                  <a:srgbClr val="0099FF"/>
                </a:solidFill>
                <a:latin typeface="Times New Roman" pitchFamily="18" charset="0"/>
                <a:cs typeface="Times New Roman" pitchFamily="18" charset="0"/>
              </a:rPr>
              <a:t>Conclusion and perspectives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22" name="Picture 2" descr="R:\Amalin\Photos site\Personnel\P7180527.JPG"/>
          <p:cNvPicPr>
            <a:picLocks noChangeAspect="1" noChangeArrowheads="1"/>
          </p:cNvPicPr>
          <p:nvPr/>
        </p:nvPicPr>
        <p:blipFill>
          <a:blip r:embed="rId3" cstate="print"/>
          <a:srcRect b="10973"/>
          <a:stretch>
            <a:fillRect/>
          </a:stretch>
        </p:blipFill>
        <p:spPr bwMode="auto">
          <a:xfrm>
            <a:off x="2970027" y="8878"/>
            <a:ext cx="3191256" cy="2132845"/>
          </a:xfrm>
          <a:prstGeom prst="rect">
            <a:avLst/>
          </a:prstGeom>
          <a:noFill/>
        </p:spPr>
      </p:pic>
      <p:pic>
        <p:nvPicPr>
          <p:cNvPr id="30723" name="Picture 3" descr="R:\Amalin\Photos site\Personnel\PB170297.JPG"/>
          <p:cNvPicPr>
            <a:picLocks noChangeAspect="1" noChangeArrowheads="1"/>
          </p:cNvPicPr>
          <p:nvPr/>
        </p:nvPicPr>
        <p:blipFill>
          <a:blip r:embed="rId4" cstate="print"/>
          <a:srcRect/>
          <a:stretch>
            <a:fillRect/>
          </a:stretch>
        </p:blipFill>
        <p:spPr bwMode="auto">
          <a:xfrm>
            <a:off x="3" y="2165620"/>
            <a:ext cx="2833476" cy="2127476"/>
          </a:xfrm>
          <a:prstGeom prst="rect">
            <a:avLst/>
          </a:prstGeom>
          <a:noFill/>
        </p:spPr>
      </p:pic>
      <p:pic>
        <p:nvPicPr>
          <p:cNvPr id="5" name="Picture 1" descr="R:\Amalin\Photos site\Personnel\IMG_3083.JPG"/>
          <p:cNvPicPr>
            <a:picLocks noChangeAspect="1" noChangeArrowheads="1"/>
          </p:cNvPicPr>
          <p:nvPr/>
        </p:nvPicPr>
        <p:blipFill>
          <a:blip r:embed="rId5" cstate="print"/>
          <a:srcRect/>
          <a:stretch>
            <a:fillRect/>
          </a:stretch>
        </p:blipFill>
        <p:spPr bwMode="auto">
          <a:xfrm>
            <a:off x="6313849" y="2159490"/>
            <a:ext cx="2830151" cy="2121408"/>
          </a:xfrm>
          <a:prstGeom prst="rect">
            <a:avLst/>
          </a:prstGeom>
          <a:noFill/>
        </p:spPr>
      </p:pic>
      <p:pic>
        <p:nvPicPr>
          <p:cNvPr id="6" name="Picture 3" descr="R:\Amalin\Photos site\Personnel\DSC_0036.JPG"/>
          <p:cNvPicPr>
            <a:picLocks noChangeAspect="1" noChangeArrowheads="1"/>
          </p:cNvPicPr>
          <p:nvPr/>
        </p:nvPicPr>
        <p:blipFill>
          <a:blip r:embed="rId6" cstate="print"/>
          <a:srcRect/>
          <a:stretch>
            <a:fillRect/>
          </a:stretch>
        </p:blipFill>
        <p:spPr bwMode="auto">
          <a:xfrm>
            <a:off x="0" y="93538"/>
            <a:ext cx="2832978" cy="1895302"/>
          </a:xfrm>
          <a:prstGeom prst="rect">
            <a:avLst/>
          </a:prstGeom>
          <a:noFill/>
        </p:spPr>
      </p:pic>
      <p:pic>
        <p:nvPicPr>
          <p:cNvPr id="30724" name="Picture 4" descr="R:\Amalin\Photos site\Personnel\P9231225.JPG"/>
          <p:cNvPicPr>
            <a:picLocks noChangeAspect="1" noChangeArrowheads="1"/>
          </p:cNvPicPr>
          <p:nvPr/>
        </p:nvPicPr>
        <p:blipFill>
          <a:blip r:embed="rId7" cstate="print"/>
          <a:srcRect/>
          <a:stretch>
            <a:fillRect/>
          </a:stretch>
        </p:blipFill>
        <p:spPr bwMode="auto">
          <a:xfrm>
            <a:off x="402368" y="4370832"/>
            <a:ext cx="1865376" cy="2487168"/>
          </a:xfrm>
          <a:prstGeom prst="rect">
            <a:avLst/>
          </a:prstGeom>
          <a:noFill/>
        </p:spPr>
      </p:pic>
      <p:pic>
        <p:nvPicPr>
          <p:cNvPr id="30725" name="Picture 5" descr="R:\Amalin\Photos site\Personnel\P1210070.JPG"/>
          <p:cNvPicPr>
            <a:picLocks noChangeAspect="1" noChangeArrowheads="1"/>
          </p:cNvPicPr>
          <p:nvPr/>
        </p:nvPicPr>
        <p:blipFill>
          <a:blip r:embed="rId8" cstate="print"/>
          <a:srcRect/>
          <a:stretch>
            <a:fillRect/>
          </a:stretch>
        </p:blipFill>
        <p:spPr bwMode="auto">
          <a:xfrm>
            <a:off x="6372200" y="116632"/>
            <a:ext cx="2592531" cy="1943100"/>
          </a:xfrm>
          <a:prstGeom prst="rect">
            <a:avLst/>
          </a:prstGeom>
          <a:noFill/>
        </p:spPr>
      </p:pic>
      <p:pic>
        <p:nvPicPr>
          <p:cNvPr id="9" name="Picture 2" descr="R:\Amalin\Photos site\Personnel\P3171603.JPG"/>
          <p:cNvPicPr>
            <a:picLocks noChangeAspect="1" noChangeArrowheads="1"/>
          </p:cNvPicPr>
          <p:nvPr/>
        </p:nvPicPr>
        <p:blipFill>
          <a:blip r:embed="rId9" cstate="print"/>
          <a:srcRect/>
          <a:stretch>
            <a:fillRect/>
          </a:stretch>
        </p:blipFill>
        <p:spPr bwMode="auto">
          <a:xfrm>
            <a:off x="6883088" y="4373982"/>
            <a:ext cx="1865376" cy="2488830"/>
          </a:xfrm>
          <a:prstGeom prst="rect">
            <a:avLst/>
          </a:prstGeom>
          <a:noFill/>
        </p:spPr>
      </p:pic>
      <p:pic>
        <p:nvPicPr>
          <p:cNvPr id="30726" name="Picture 6" descr="R:\Amalin\Photos site\Personnel\P7180540.JPG"/>
          <p:cNvPicPr>
            <a:picLocks noChangeAspect="1" noChangeArrowheads="1"/>
          </p:cNvPicPr>
          <p:nvPr/>
        </p:nvPicPr>
        <p:blipFill>
          <a:blip r:embed="rId10" cstate="print"/>
          <a:srcRect/>
          <a:stretch>
            <a:fillRect/>
          </a:stretch>
        </p:blipFill>
        <p:spPr bwMode="auto">
          <a:xfrm>
            <a:off x="3140218" y="2204866"/>
            <a:ext cx="2799934" cy="2098548"/>
          </a:xfrm>
          <a:prstGeom prst="rect">
            <a:avLst/>
          </a:prstGeom>
          <a:noFill/>
        </p:spPr>
      </p:pic>
      <p:pic>
        <p:nvPicPr>
          <p:cNvPr id="30729" name="Picture 9" descr="R:\Amalin\Photos site\Personnel\PB130197.JPG"/>
          <p:cNvPicPr>
            <a:picLocks noChangeAspect="1" noChangeArrowheads="1"/>
          </p:cNvPicPr>
          <p:nvPr/>
        </p:nvPicPr>
        <p:blipFill>
          <a:blip r:embed="rId11" cstate="print"/>
          <a:srcRect/>
          <a:stretch>
            <a:fillRect/>
          </a:stretch>
        </p:blipFill>
        <p:spPr bwMode="auto">
          <a:xfrm>
            <a:off x="2569440" y="4370832"/>
            <a:ext cx="1865376" cy="2487168"/>
          </a:xfrm>
          <a:prstGeom prst="rect">
            <a:avLst/>
          </a:prstGeom>
          <a:noFill/>
        </p:spPr>
      </p:pic>
      <p:pic>
        <p:nvPicPr>
          <p:cNvPr id="30730" name="Picture 10" descr="R:\Amalin\Photos site\Personnel\P7160444.JPG"/>
          <p:cNvPicPr>
            <a:picLocks noChangeAspect="1" noChangeArrowheads="1"/>
          </p:cNvPicPr>
          <p:nvPr/>
        </p:nvPicPr>
        <p:blipFill>
          <a:blip r:embed="rId12" cstate="print"/>
          <a:srcRect/>
          <a:stretch>
            <a:fillRect/>
          </a:stretch>
        </p:blipFill>
        <p:spPr bwMode="auto">
          <a:xfrm>
            <a:off x="4722848" y="4370832"/>
            <a:ext cx="1865376" cy="248716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5844" name="Picture 4" descr="C:\Fortunel\Privé\Photos\2009\Pérou (05-31 07 09)\Amazonie\Por venir\P7110261.JPG"/>
          <p:cNvPicPr>
            <a:picLocks noChangeAspect="1" noChangeArrowheads="1"/>
          </p:cNvPicPr>
          <p:nvPr/>
        </p:nvPicPr>
        <p:blipFill>
          <a:blip r:embed="rId3" cstate="print"/>
          <a:srcRect/>
          <a:stretch>
            <a:fillRect/>
          </a:stretch>
        </p:blipFill>
        <p:spPr bwMode="auto">
          <a:xfrm>
            <a:off x="426720" y="307424"/>
            <a:ext cx="8290560" cy="6217920"/>
          </a:xfrm>
          <a:prstGeom prst="rect">
            <a:avLst/>
          </a:prstGeom>
          <a:noFill/>
        </p:spPr>
      </p:pic>
      <p:sp>
        <p:nvSpPr>
          <p:cNvPr id="5" name="Rectangle 4"/>
          <p:cNvSpPr/>
          <p:nvPr/>
        </p:nvSpPr>
        <p:spPr>
          <a:xfrm>
            <a:off x="539552" y="404664"/>
            <a:ext cx="5400600" cy="830997"/>
          </a:xfrm>
          <a:prstGeom prst="rect">
            <a:avLst/>
          </a:prstGeom>
        </p:spPr>
        <p:txBody>
          <a:bodyPr wrap="square">
            <a:spAutoFit/>
          </a:bodyPr>
          <a:lstStyle/>
          <a:p>
            <a:r>
              <a:rPr lang="en-US" sz="1600" dirty="0" smtClean="0">
                <a:latin typeface="Times New Roman" pitchFamily="18" charset="0"/>
                <a:cs typeface="Times New Roman" pitchFamily="18" charset="0"/>
              </a:rPr>
              <a:t>Research was supported by </a:t>
            </a:r>
          </a:p>
          <a:p>
            <a:r>
              <a:rPr lang="en-US" sz="1600" dirty="0" smtClean="0">
                <a:latin typeface="Times New Roman" pitchFamily="18" charset="0"/>
                <a:cs typeface="Times New Roman" pitchFamily="18" charset="0"/>
              </a:rPr>
              <a:t>a collaborative NSF DEB-0743103/0743800 to CB and PVAF and by an INRA Package grant to CB.</a:t>
            </a:r>
            <a:endParaRPr lang="fr-FR"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re 39"/>
          <p:cNvSpPr>
            <a:spLocks noGrp="1"/>
          </p:cNvSpPr>
          <p:nvPr>
            <p:ph type="title"/>
          </p:nvPr>
        </p:nvSpPr>
        <p:spPr/>
        <p:txBody>
          <a:bodyPr>
            <a:noAutofit/>
          </a:bodyPr>
          <a:lstStyle/>
          <a:p>
            <a:r>
              <a:rPr lang="en-US" sz="2800" dirty="0" smtClean="0">
                <a:latin typeface="Times New Roman" pitchFamily="18" charset="0"/>
                <a:cs typeface="Times New Roman" pitchFamily="18" charset="0"/>
              </a:rPr>
              <a:t>Global changes in the tropics</a:t>
            </a:r>
          </a:p>
        </p:txBody>
      </p:sp>
      <p:sp>
        <p:nvSpPr>
          <p:cNvPr id="7" name="Espace réservé du contenu 6"/>
          <p:cNvSpPr>
            <a:spLocks noGrp="1"/>
          </p:cNvSpPr>
          <p:nvPr>
            <p:ph idx="1"/>
          </p:nvPr>
        </p:nvSpPr>
        <p:spPr/>
        <p:txBody>
          <a:bodyPr>
            <a:normAutofit/>
          </a:bodyPr>
          <a:lstStyle/>
          <a:p>
            <a:pPr marL="0">
              <a:spcBef>
                <a:spcPts val="0"/>
              </a:spcBef>
            </a:pPr>
            <a:r>
              <a:rPr lang="en-US" sz="1600" dirty="0" smtClean="0">
                <a:latin typeface="Times New Roman" pitchFamily="18" charset="0"/>
                <a:cs typeface="Times New Roman" pitchFamily="18" charset="0"/>
              </a:rPr>
              <a:t>Land use changes through logging, deforestation, fragmentation, and fire use </a:t>
            </a:r>
          </a:p>
          <a:p>
            <a:pPr marL="0">
              <a:spcBef>
                <a:spcPts val="0"/>
              </a:spcBef>
            </a:pPr>
            <a:endParaRPr lang="en-US" sz="1600" dirty="0" smtClean="0">
              <a:latin typeface="Times New Roman" pitchFamily="18" charset="0"/>
              <a:cs typeface="Times New Roman" pitchFamily="18" charset="0"/>
            </a:endParaRPr>
          </a:p>
          <a:p>
            <a:pPr marL="0">
              <a:spcBef>
                <a:spcPts val="0"/>
              </a:spcBef>
            </a:pPr>
            <a:r>
              <a:rPr lang="en-US" sz="1600" dirty="0" smtClean="0">
                <a:latin typeface="Times New Roman" pitchFamily="18" charset="0"/>
                <a:cs typeface="Times New Roman" pitchFamily="18" charset="0"/>
              </a:rPr>
              <a:t>Climate changes with increases in extreme climatic events (</a:t>
            </a:r>
            <a:r>
              <a:rPr lang="en-US" sz="1600" i="1" dirty="0" smtClean="0">
                <a:latin typeface="Times New Roman" pitchFamily="18" charset="0"/>
                <a:cs typeface="Times New Roman" pitchFamily="18" charset="0"/>
              </a:rPr>
              <a:t>e.g.</a:t>
            </a:r>
            <a:r>
              <a:rPr lang="en-US" sz="1600" dirty="0" smtClean="0">
                <a:latin typeface="Times New Roman" pitchFamily="18" charset="0"/>
                <a:cs typeface="Times New Roman" pitchFamily="18" charset="0"/>
              </a:rPr>
              <a:t> droughts)</a:t>
            </a:r>
            <a:endParaRPr lang="en-US" sz="1600" dirty="0">
              <a:latin typeface="Times New Roman" pitchFamily="18" charset="0"/>
              <a:cs typeface="Times New Roman" pitchFamily="18" charset="0"/>
            </a:endParaRPr>
          </a:p>
        </p:txBody>
      </p:sp>
      <p:pic>
        <p:nvPicPr>
          <p:cNvPr id="32770" name="Picture 2"/>
          <p:cNvPicPr>
            <a:picLocks noChangeAspect="1" noChangeArrowheads="1"/>
          </p:cNvPicPr>
          <p:nvPr/>
        </p:nvPicPr>
        <p:blipFill>
          <a:blip r:embed="rId4" cstate="print"/>
          <a:srcRect/>
          <a:stretch>
            <a:fillRect/>
          </a:stretch>
        </p:blipFill>
        <p:spPr bwMode="auto">
          <a:xfrm>
            <a:off x="4834830" y="2509988"/>
            <a:ext cx="4057650" cy="3520440"/>
          </a:xfrm>
          <a:prstGeom prst="rect">
            <a:avLst/>
          </a:prstGeom>
          <a:noFill/>
          <a:ln w="9525">
            <a:noFill/>
            <a:miter lim="800000"/>
            <a:headEnd/>
            <a:tailEnd/>
          </a:ln>
        </p:spPr>
      </p:pic>
      <p:sp>
        <p:nvSpPr>
          <p:cNvPr id="9" name="ZoneTexte 4"/>
          <p:cNvSpPr txBox="1">
            <a:spLocks noChangeArrowheads="1"/>
          </p:cNvSpPr>
          <p:nvPr/>
        </p:nvSpPr>
        <p:spPr bwMode="auto">
          <a:xfrm>
            <a:off x="6588224" y="6498450"/>
            <a:ext cx="2555776" cy="307777"/>
          </a:xfrm>
          <a:prstGeom prst="rect">
            <a:avLst/>
          </a:prstGeom>
          <a:noFill/>
          <a:ln w="9525">
            <a:noFill/>
            <a:miter lim="800000"/>
            <a:headEnd/>
            <a:tailEnd/>
          </a:ln>
        </p:spPr>
        <p:txBody>
          <a:bodyPr wrap="square">
            <a:spAutoFit/>
          </a:bodyPr>
          <a:lstStyle/>
          <a:p>
            <a:pPr algn="r"/>
            <a:r>
              <a:rPr lang="en-US" sz="1400" dirty="0" smtClean="0">
                <a:latin typeface="Times New Roman" pitchFamily="18" charset="0"/>
                <a:cs typeface="Times New Roman" pitchFamily="18" charset="0"/>
              </a:rPr>
              <a:t>Lewis </a:t>
            </a:r>
            <a:r>
              <a:rPr lang="en-US" sz="1400" i="1" dirty="0" smtClean="0">
                <a:latin typeface="Times New Roman" pitchFamily="18" charset="0"/>
                <a:cs typeface="Times New Roman" pitchFamily="18" charset="0"/>
              </a:rPr>
              <a:t>et al. </a:t>
            </a:r>
            <a:r>
              <a:rPr lang="en-US" sz="1400" dirty="0" smtClean="0">
                <a:latin typeface="Times New Roman" pitchFamily="18" charset="0"/>
                <a:cs typeface="Times New Roman" pitchFamily="18" charset="0"/>
              </a:rPr>
              <a:t>2011. Science</a:t>
            </a:r>
            <a:endParaRPr lang="en-US" sz="1400" dirty="0">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5" cstate="print"/>
          <a:srcRect/>
          <a:stretch>
            <a:fillRect/>
          </a:stretch>
        </p:blipFill>
        <p:spPr bwMode="auto">
          <a:xfrm>
            <a:off x="662186" y="5502760"/>
            <a:ext cx="3333750" cy="280988"/>
          </a:xfrm>
          <a:prstGeom prst="rect">
            <a:avLst/>
          </a:prstGeom>
          <a:noFill/>
          <a:ln w="9525">
            <a:noFill/>
            <a:miter lim="800000"/>
            <a:headEnd/>
            <a:tailEnd/>
          </a:ln>
        </p:spPr>
      </p:pic>
      <p:sp>
        <p:nvSpPr>
          <p:cNvPr id="10" name="ZoneTexte 4"/>
          <p:cNvSpPr txBox="1">
            <a:spLocks noChangeArrowheads="1"/>
          </p:cNvSpPr>
          <p:nvPr/>
        </p:nvSpPr>
        <p:spPr bwMode="auto">
          <a:xfrm>
            <a:off x="1979712" y="6496368"/>
            <a:ext cx="2555776" cy="307777"/>
          </a:xfrm>
          <a:prstGeom prst="rect">
            <a:avLst/>
          </a:prstGeom>
          <a:noFill/>
          <a:ln w="9525">
            <a:noFill/>
            <a:miter lim="800000"/>
            <a:headEnd/>
            <a:tailEnd/>
          </a:ln>
        </p:spPr>
        <p:txBody>
          <a:bodyPr wrap="square">
            <a:spAutoFit/>
          </a:bodyPr>
          <a:lstStyle/>
          <a:p>
            <a:pPr algn="r"/>
            <a:r>
              <a:rPr lang="en-US" sz="1400" smtClean="0">
                <a:latin typeface="Times New Roman" pitchFamily="18" charset="0"/>
                <a:cs typeface="Times New Roman" pitchFamily="18" charset="0"/>
              </a:rPr>
              <a:t>Asner </a:t>
            </a:r>
            <a:r>
              <a:rPr lang="en-US" sz="1400" i="1" smtClean="0">
                <a:latin typeface="Times New Roman" pitchFamily="18" charset="0"/>
                <a:cs typeface="Times New Roman" pitchFamily="18" charset="0"/>
              </a:rPr>
              <a:t>et al. </a:t>
            </a:r>
            <a:r>
              <a:rPr lang="en-US" sz="1400" smtClean="0">
                <a:latin typeface="Times New Roman" pitchFamily="18" charset="0"/>
                <a:cs typeface="Times New Roman" pitchFamily="18" charset="0"/>
              </a:rPr>
              <a:t>2010. Conserv Lett</a:t>
            </a:r>
            <a:endParaRPr lang="en-US" sz="1400">
              <a:latin typeface="Times New Roman" pitchFamily="18" charset="0"/>
              <a:cs typeface="Times New Roman" pitchFamily="18" charset="0"/>
            </a:endParaRPr>
          </a:p>
        </p:txBody>
      </p:sp>
      <p:pic>
        <p:nvPicPr>
          <p:cNvPr id="13315" name="Picture 3"/>
          <p:cNvPicPr>
            <a:picLocks noChangeAspect="1" noChangeArrowheads="1"/>
          </p:cNvPicPr>
          <p:nvPr/>
        </p:nvPicPr>
        <p:blipFill>
          <a:blip r:embed="rId6" cstate="print"/>
          <a:srcRect/>
          <a:stretch>
            <a:fillRect/>
          </a:stretch>
        </p:blipFill>
        <p:spPr bwMode="auto">
          <a:xfrm>
            <a:off x="704478" y="2708920"/>
            <a:ext cx="3219450" cy="2738438"/>
          </a:xfrm>
          <a:prstGeom prst="rect">
            <a:avLst/>
          </a:prstGeom>
          <a:noFill/>
          <a:ln w="9525">
            <a:noFill/>
            <a:miter lim="800000"/>
            <a:headEnd/>
            <a:tailEnd/>
          </a:ln>
        </p:spPr>
      </p:pic>
      <p:sp>
        <p:nvSpPr>
          <p:cNvPr id="12"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
        <p:nvSpPr>
          <p:cNvPr id="13"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solidFill>
                  <a:srgbClr val="0099FF"/>
                </a:solidFill>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Results			Conclusion and perspectives</a:t>
            </a:r>
            <a:endParaRPr lang="en-US" sz="1000" dirty="0">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cstate="print"/>
          <a:srcRect/>
          <a:stretch>
            <a:fillRect/>
          </a:stretch>
        </p:blipFill>
        <p:spPr bwMode="auto">
          <a:xfrm>
            <a:off x="369433" y="1844824"/>
            <a:ext cx="8392478" cy="3403283"/>
          </a:xfrm>
          <a:prstGeom prst="rect">
            <a:avLst/>
          </a:prstGeom>
          <a:noFill/>
          <a:ln w="9525">
            <a:noFill/>
            <a:miter lim="800000"/>
            <a:headEnd/>
            <a:tailEnd/>
          </a:ln>
        </p:spPr>
      </p:pic>
      <p:sp>
        <p:nvSpPr>
          <p:cNvPr id="40" name="Titre 39"/>
          <p:cNvSpPr>
            <a:spLocks noGrp="1"/>
          </p:cNvSpPr>
          <p:nvPr>
            <p:ph type="title"/>
          </p:nvPr>
        </p:nvSpPr>
        <p:spPr/>
        <p:txBody>
          <a:bodyPr>
            <a:noAutofit/>
          </a:bodyPr>
          <a:lstStyle/>
          <a:p>
            <a:r>
              <a:rPr lang="en-US" sz="2800" dirty="0" smtClean="0">
                <a:latin typeface="Times New Roman" pitchFamily="18" charset="0"/>
                <a:cs typeface="Times New Roman" pitchFamily="18" charset="0"/>
              </a:rPr>
              <a:t>Impact on functional diversity</a:t>
            </a:r>
          </a:p>
        </p:txBody>
      </p:sp>
      <p:sp>
        <p:nvSpPr>
          <p:cNvPr id="6" name="ZoneTexte 4"/>
          <p:cNvSpPr txBox="1">
            <a:spLocks noChangeArrowheads="1"/>
          </p:cNvSpPr>
          <p:nvPr/>
        </p:nvSpPr>
        <p:spPr bwMode="auto">
          <a:xfrm>
            <a:off x="6588224" y="5517232"/>
            <a:ext cx="2555776" cy="307777"/>
          </a:xfrm>
          <a:prstGeom prst="rect">
            <a:avLst/>
          </a:prstGeom>
          <a:noFill/>
          <a:ln w="9525">
            <a:noFill/>
            <a:miter lim="800000"/>
            <a:headEnd/>
            <a:tailEnd/>
          </a:ln>
        </p:spPr>
        <p:txBody>
          <a:bodyPr wrap="square">
            <a:spAutoFit/>
          </a:bodyPr>
          <a:lstStyle/>
          <a:p>
            <a:pPr algn="r"/>
            <a:r>
              <a:rPr lang="en-US" sz="1400" dirty="0" err="1" smtClean="0">
                <a:latin typeface="Times New Roman" pitchFamily="18" charset="0"/>
                <a:cs typeface="Times New Roman" pitchFamily="18" charset="0"/>
              </a:rPr>
              <a:t>Reu</a:t>
            </a:r>
            <a:r>
              <a:rPr lang="en-US" sz="1400" dirty="0" smtClean="0">
                <a:latin typeface="Times New Roman" pitchFamily="18" charset="0"/>
                <a:cs typeface="Times New Roman" pitchFamily="18" charset="0"/>
              </a:rPr>
              <a:t> </a:t>
            </a:r>
            <a:r>
              <a:rPr lang="en-US" sz="1400" i="1" dirty="0" smtClean="0">
                <a:latin typeface="Times New Roman" pitchFamily="18" charset="0"/>
                <a:cs typeface="Times New Roman" pitchFamily="18" charset="0"/>
              </a:rPr>
              <a:t>et al. </a:t>
            </a:r>
            <a:r>
              <a:rPr lang="en-US" sz="1400" dirty="0" smtClean="0">
                <a:latin typeface="Times New Roman" pitchFamily="18" charset="0"/>
                <a:cs typeface="Times New Roman" pitchFamily="18" charset="0"/>
              </a:rPr>
              <a:t>2011. </a:t>
            </a:r>
            <a:r>
              <a:rPr lang="en-US" sz="1400" dirty="0" err="1" smtClean="0">
                <a:latin typeface="Times New Roman" pitchFamily="18" charset="0"/>
                <a:cs typeface="Times New Roman" pitchFamily="18" charset="0"/>
              </a:rPr>
              <a:t>Biogeosciences</a:t>
            </a:r>
            <a:endParaRPr lang="en-US" sz="1400" dirty="0">
              <a:latin typeface="Times New Roman" pitchFamily="18" charset="0"/>
              <a:cs typeface="Times New Roman" pitchFamily="18" charset="0"/>
            </a:endParaRPr>
          </a:p>
        </p:txBody>
      </p:sp>
      <p:sp>
        <p:nvSpPr>
          <p:cNvPr id="9"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
        <p:nvSpPr>
          <p:cNvPr id="10" name="Rectangle 9"/>
          <p:cNvSpPr/>
          <p:nvPr/>
        </p:nvSpPr>
        <p:spPr>
          <a:xfrm>
            <a:off x="251520" y="5085184"/>
            <a:ext cx="8640960" cy="430887"/>
          </a:xfrm>
          <a:prstGeom prst="rect">
            <a:avLst/>
          </a:prstGeom>
        </p:spPr>
        <p:txBody>
          <a:bodyPr wrap="square">
            <a:spAutoFit/>
          </a:bodyPr>
          <a:lstStyle/>
          <a:p>
            <a:r>
              <a:rPr lang="en-US" sz="1100" dirty="0" smtClean="0"/>
              <a:t>Fig. 2. Mean shifts in the geographic variation of functional richness (FR) between present-day (1960–1989) and future climate scenarios (2070–2099) B1 (a) and A2 (b). FR increase and decrease is calculated relative to FR of present-day climates.</a:t>
            </a:r>
            <a:endParaRPr lang="fr-FR" sz="1100" dirty="0"/>
          </a:p>
        </p:txBody>
      </p:sp>
      <p:sp>
        <p:nvSpPr>
          <p:cNvPr id="7" name="Espace réservé du contenu 6"/>
          <p:cNvSpPr>
            <a:spLocks noGrp="1"/>
          </p:cNvSpPr>
          <p:nvPr>
            <p:ph idx="1"/>
          </p:nvPr>
        </p:nvSpPr>
        <p:spPr>
          <a:xfrm>
            <a:off x="457200" y="1600200"/>
            <a:ext cx="8229600" cy="4925144"/>
          </a:xfrm>
        </p:spPr>
        <p:txBody>
          <a:bodyPr>
            <a:normAutofit/>
          </a:bodyPr>
          <a:lstStyle/>
          <a:p>
            <a:r>
              <a:rPr lang="en-US" sz="1600" dirty="0" smtClean="0">
                <a:latin typeface="Times New Roman" pitchFamily="18" charset="0"/>
                <a:cs typeface="Times New Roman" pitchFamily="18" charset="0"/>
              </a:rPr>
              <a:t>Loss of biodiversity, especially in the tropics, with c</a:t>
            </a:r>
            <a:r>
              <a:rPr lang="en-US" sz="1600" dirty="0" smtClean="0"/>
              <a:t>onsequences for ecosystem services</a:t>
            </a:r>
          </a:p>
          <a:p>
            <a:pPr>
              <a:buNone/>
            </a:pPr>
            <a:r>
              <a:rPr lang="en-US" sz="1600" dirty="0" smtClean="0"/>
              <a:t> </a:t>
            </a: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r>
              <a:rPr lang="en-US" sz="1600" dirty="0" smtClean="0">
                <a:latin typeface="Times New Roman" pitchFamily="18" charset="0"/>
                <a:cs typeface="Times New Roman" pitchFamily="18" charset="0"/>
              </a:rPr>
              <a:t>Predictions of loss of functional diversity limited by poor description of spatial patterns</a:t>
            </a:r>
            <a:endParaRPr lang="fr-FR" sz="1600" dirty="0">
              <a:latin typeface="Times New Roman" pitchFamily="18" charset="0"/>
              <a:cs typeface="Times New Roman" pitchFamily="18" charset="0"/>
            </a:endParaRPr>
          </a:p>
        </p:txBody>
      </p:sp>
      <p:sp>
        <p:nvSpPr>
          <p:cNvPr id="13"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solidFill>
                  <a:srgbClr val="0099FF"/>
                </a:solidFill>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Results			Conclusion and perspectives</a:t>
            </a:r>
            <a:endParaRPr 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sz="2800" dirty="0" smtClean="0">
                <a:latin typeface="Times New Roman" pitchFamily="18" charset="0"/>
                <a:cs typeface="Times New Roman" pitchFamily="18" charset="0"/>
              </a:rPr>
              <a:t>Community assembly</a:t>
            </a:r>
            <a:endParaRPr lang="en-US" sz="2800" dirty="0">
              <a:latin typeface="Times New Roman" pitchFamily="18" charset="0"/>
              <a:cs typeface="Times New Roman" pitchFamily="18" charset="0"/>
            </a:endParaRPr>
          </a:p>
        </p:txBody>
      </p:sp>
      <p:sp>
        <p:nvSpPr>
          <p:cNvPr id="20" name="Text Box 25"/>
          <p:cNvSpPr txBox="1">
            <a:spLocks noChangeArrowheads="1"/>
          </p:cNvSpPr>
          <p:nvPr/>
        </p:nvSpPr>
        <p:spPr bwMode="auto">
          <a:xfrm>
            <a:off x="3446506" y="1517152"/>
            <a:ext cx="2232025" cy="336550"/>
          </a:xfrm>
          <a:prstGeom prst="rect">
            <a:avLst/>
          </a:prstGeom>
          <a:noFill/>
          <a:ln w="25400" algn="ctr">
            <a:noFill/>
            <a:miter lim="800000"/>
            <a:headEnd/>
            <a:tailEnd/>
          </a:ln>
          <a:effectLst/>
        </p:spPr>
        <p:txBody>
          <a:bodyPr>
            <a:spAutoFit/>
          </a:bodyPr>
          <a:lstStyle/>
          <a:p>
            <a:pPr algn="ctr">
              <a:spcBef>
                <a:spcPct val="50000"/>
              </a:spcBef>
            </a:pPr>
            <a:r>
              <a:rPr lang="en-US" sz="1600" dirty="0" smtClean="0">
                <a:latin typeface="Times New Roman" pitchFamily="18" charset="0"/>
                <a:cs typeface="Times New Roman" pitchFamily="18" charset="0"/>
              </a:rPr>
              <a:t>Regional species pool</a:t>
            </a:r>
            <a:endParaRPr lang="en-US" sz="1600" dirty="0">
              <a:latin typeface="Times New Roman" pitchFamily="18" charset="0"/>
              <a:cs typeface="Times New Roman" pitchFamily="18" charset="0"/>
            </a:endParaRPr>
          </a:p>
        </p:txBody>
      </p:sp>
      <p:sp>
        <p:nvSpPr>
          <p:cNvPr id="44" name="Oval 49"/>
          <p:cNvSpPr>
            <a:spLocks noChangeArrowheads="1"/>
          </p:cNvSpPr>
          <p:nvPr/>
        </p:nvSpPr>
        <p:spPr bwMode="auto">
          <a:xfrm>
            <a:off x="2951328" y="1863564"/>
            <a:ext cx="3221595" cy="2097110"/>
          </a:xfrm>
          <a:prstGeom prst="ellipse">
            <a:avLst/>
          </a:prstGeom>
          <a:noFill/>
          <a:ln w="25400" algn="ctr">
            <a:solidFill>
              <a:schemeClr val="tx1"/>
            </a:solidFill>
            <a:prstDash val="dash"/>
            <a:round/>
            <a:headEnd/>
            <a:tailEnd/>
          </a:ln>
          <a:effectLst/>
        </p:spPr>
        <p:txBody>
          <a:bodyPr wrap="none" anchor="ctr"/>
          <a:lstStyle/>
          <a:p>
            <a:endParaRPr lang="en-US">
              <a:latin typeface="Times New Roman" pitchFamily="18" charset="0"/>
              <a:cs typeface="Times New Roman" pitchFamily="18" charset="0"/>
            </a:endParaRPr>
          </a:p>
        </p:txBody>
      </p:sp>
      <p:sp>
        <p:nvSpPr>
          <p:cNvPr id="47" name="AutoShape 54"/>
          <p:cNvSpPr>
            <a:spLocks noChangeArrowheads="1"/>
          </p:cNvSpPr>
          <p:nvPr/>
        </p:nvSpPr>
        <p:spPr bwMode="auto">
          <a:xfrm>
            <a:off x="2915816" y="4247722"/>
            <a:ext cx="3240360" cy="441000"/>
          </a:xfrm>
          <a:prstGeom prst="parallelogram">
            <a:avLst>
              <a:gd name="adj" fmla="val 138954"/>
            </a:avLst>
          </a:prstGeom>
          <a:solidFill>
            <a:schemeClr val="bg1">
              <a:lumMod val="75000"/>
            </a:schemeClr>
          </a:solidFill>
          <a:ln w="9525">
            <a:solidFill>
              <a:schemeClr val="tx1"/>
            </a:solidFill>
            <a:miter lim="800000"/>
            <a:headEnd/>
            <a:tailEnd/>
          </a:ln>
          <a:effectLst/>
        </p:spPr>
        <p:txBody>
          <a:bodyPr wrap="none" anchor="ctr"/>
          <a:lstStyle/>
          <a:p>
            <a:endParaRPr lang="en-US">
              <a:latin typeface="Times New Roman" pitchFamily="18" charset="0"/>
              <a:cs typeface="Times New Roman" pitchFamily="18" charset="0"/>
            </a:endParaRPr>
          </a:p>
        </p:txBody>
      </p:sp>
      <p:sp>
        <p:nvSpPr>
          <p:cNvPr id="52" name="Rectangle 51"/>
          <p:cNvSpPr/>
          <p:nvPr/>
        </p:nvSpPr>
        <p:spPr>
          <a:xfrm>
            <a:off x="2951820" y="5085184"/>
            <a:ext cx="3240360"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 Box 25"/>
          <p:cNvSpPr txBox="1">
            <a:spLocks noChangeArrowheads="1"/>
          </p:cNvSpPr>
          <p:nvPr/>
        </p:nvSpPr>
        <p:spPr bwMode="auto">
          <a:xfrm>
            <a:off x="3455987" y="6453336"/>
            <a:ext cx="2232025" cy="336550"/>
          </a:xfrm>
          <a:prstGeom prst="rect">
            <a:avLst/>
          </a:prstGeom>
          <a:noFill/>
          <a:ln w="25400" algn="ctr">
            <a:noFill/>
            <a:miter lim="800000"/>
            <a:headEnd/>
            <a:tailEnd/>
          </a:ln>
          <a:effectLst/>
        </p:spPr>
        <p:txBody>
          <a:bodyPr>
            <a:spAutoFit/>
          </a:bodyPr>
          <a:lstStyle/>
          <a:p>
            <a:pPr algn="ctr">
              <a:spcBef>
                <a:spcPct val="50000"/>
              </a:spcBef>
            </a:pPr>
            <a:r>
              <a:rPr lang="en-US" sz="1600" dirty="0" smtClean="0">
                <a:latin typeface="Times New Roman" pitchFamily="18" charset="0"/>
                <a:cs typeface="Times New Roman" pitchFamily="18" charset="0"/>
              </a:rPr>
              <a:t>Local community</a:t>
            </a:r>
            <a:endParaRPr lang="en-US" sz="1600" dirty="0">
              <a:latin typeface="Times New Roman" pitchFamily="18" charset="0"/>
              <a:cs typeface="Times New Roman" pitchFamily="18" charset="0"/>
            </a:endParaRPr>
          </a:p>
        </p:txBody>
      </p:sp>
      <p:sp>
        <p:nvSpPr>
          <p:cNvPr id="76" name="Text Box 25"/>
          <p:cNvSpPr txBox="1">
            <a:spLocks noChangeArrowheads="1"/>
          </p:cNvSpPr>
          <p:nvPr/>
        </p:nvSpPr>
        <p:spPr bwMode="auto">
          <a:xfrm>
            <a:off x="6641760" y="1502890"/>
            <a:ext cx="2232025" cy="336550"/>
          </a:xfrm>
          <a:prstGeom prst="rect">
            <a:avLst/>
          </a:prstGeom>
          <a:noFill/>
          <a:ln w="25400" algn="ctr">
            <a:noFill/>
            <a:miter lim="800000"/>
            <a:headEnd/>
            <a:tailEnd/>
          </a:ln>
          <a:effectLst/>
        </p:spPr>
        <p:txBody>
          <a:bodyPr>
            <a:spAutoFit/>
          </a:bodyPr>
          <a:lstStyle/>
          <a:p>
            <a:pPr>
              <a:spcBef>
                <a:spcPct val="50000"/>
              </a:spcBef>
            </a:pPr>
            <a:r>
              <a:rPr lang="en-US" sz="1600" b="1" i="1" dirty="0" smtClean="0">
                <a:latin typeface="Times New Roman" pitchFamily="18" charset="0"/>
                <a:cs typeface="Times New Roman" pitchFamily="18" charset="0"/>
              </a:rPr>
              <a:t>Stochastic processes</a:t>
            </a:r>
            <a:endParaRPr lang="en-US" sz="1600" b="1" i="1" dirty="0">
              <a:latin typeface="Times New Roman" pitchFamily="18" charset="0"/>
              <a:cs typeface="Times New Roman" pitchFamily="18" charset="0"/>
            </a:endParaRPr>
          </a:p>
        </p:txBody>
      </p:sp>
      <p:sp>
        <p:nvSpPr>
          <p:cNvPr id="77" name="Text Box 25"/>
          <p:cNvSpPr txBox="1">
            <a:spLocks noChangeArrowheads="1"/>
          </p:cNvSpPr>
          <p:nvPr/>
        </p:nvSpPr>
        <p:spPr bwMode="auto">
          <a:xfrm>
            <a:off x="251520" y="1502890"/>
            <a:ext cx="2232025" cy="336550"/>
          </a:xfrm>
          <a:prstGeom prst="rect">
            <a:avLst/>
          </a:prstGeom>
          <a:noFill/>
          <a:ln w="25400" algn="ctr">
            <a:noFill/>
            <a:miter lim="800000"/>
            <a:headEnd/>
            <a:tailEnd/>
          </a:ln>
          <a:effectLst/>
        </p:spPr>
        <p:txBody>
          <a:bodyPr>
            <a:spAutoFit/>
          </a:bodyPr>
          <a:lstStyle/>
          <a:p>
            <a:pPr>
              <a:spcBef>
                <a:spcPct val="50000"/>
              </a:spcBef>
            </a:pPr>
            <a:r>
              <a:rPr lang="en-US" sz="1600" b="1" i="1" dirty="0" smtClean="0">
                <a:latin typeface="Times New Roman" pitchFamily="18" charset="0"/>
                <a:cs typeface="Times New Roman" pitchFamily="18" charset="0"/>
              </a:rPr>
              <a:t>Niche-based processes</a:t>
            </a:r>
            <a:endParaRPr lang="en-US" sz="1600" b="1" i="1" dirty="0">
              <a:latin typeface="Times New Roman" pitchFamily="18" charset="0"/>
              <a:cs typeface="Times New Roman" pitchFamily="18" charset="0"/>
            </a:endParaRPr>
          </a:p>
        </p:txBody>
      </p:sp>
      <p:sp>
        <p:nvSpPr>
          <p:cNvPr id="78" name="Flèche vers le bas 77"/>
          <p:cNvSpPr/>
          <p:nvPr/>
        </p:nvSpPr>
        <p:spPr>
          <a:xfrm>
            <a:off x="4427984" y="4005064"/>
            <a:ext cx="288032" cy="1053486"/>
          </a:xfrm>
          <a:prstGeom prst="downArrow">
            <a:avLst/>
          </a:prstGeom>
          <a:solidFill>
            <a:srgbClr val="92D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 Box 25"/>
          <p:cNvSpPr txBox="1">
            <a:spLocks noChangeArrowheads="1"/>
          </p:cNvSpPr>
          <p:nvPr/>
        </p:nvSpPr>
        <p:spPr bwMode="auto">
          <a:xfrm>
            <a:off x="6614858" y="4266328"/>
            <a:ext cx="2376264" cy="307777"/>
          </a:xfrm>
          <a:prstGeom prst="rect">
            <a:avLst/>
          </a:prstGeom>
          <a:noFill/>
          <a:ln w="25400" algn="ctr">
            <a:noFill/>
            <a:miter lim="800000"/>
            <a:headEnd/>
            <a:tailEnd/>
          </a:ln>
          <a:effectLst/>
        </p:spPr>
        <p:txBody>
          <a:bodyPr wrap="square">
            <a:spAutoFit/>
          </a:bodyPr>
          <a:lstStyle/>
          <a:p>
            <a:pPr>
              <a:spcBef>
                <a:spcPct val="50000"/>
              </a:spcBef>
            </a:pPr>
            <a:r>
              <a:rPr lang="en-US" sz="1400" i="1" dirty="0" smtClean="0">
                <a:latin typeface="Times New Roman" pitchFamily="18" charset="0"/>
                <a:cs typeface="Times New Roman" pitchFamily="18" charset="0"/>
              </a:rPr>
              <a:t>Dispersal  limitation</a:t>
            </a:r>
            <a:endParaRPr lang="en-US" sz="1400" i="1" dirty="0">
              <a:latin typeface="Times New Roman" pitchFamily="18" charset="0"/>
              <a:cs typeface="Times New Roman" pitchFamily="18" charset="0"/>
            </a:endParaRPr>
          </a:p>
        </p:txBody>
      </p:sp>
      <p:sp>
        <p:nvSpPr>
          <p:cNvPr id="87" name="Rectangle 86"/>
          <p:cNvSpPr/>
          <p:nvPr/>
        </p:nvSpPr>
        <p:spPr>
          <a:xfrm>
            <a:off x="6614858" y="2701547"/>
            <a:ext cx="2349630" cy="307777"/>
          </a:xfrm>
          <a:prstGeom prst="rect">
            <a:avLst/>
          </a:prstGeom>
        </p:spPr>
        <p:txBody>
          <a:bodyPr wrap="square">
            <a:spAutoFit/>
          </a:bodyPr>
          <a:lstStyle/>
          <a:p>
            <a:r>
              <a:rPr lang="en-US" sz="1400" i="1" dirty="0" smtClean="0">
                <a:latin typeface="Times New Roman" pitchFamily="18" charset="0"/>
                <a:cs typeface="Times New Roman" pitchFamily="18" charset="0"/>
              </a:rPr>
              <a:t>Speciation rate</a:t>
            </a:r>
            <a:endParaRPr lang="en-US" sz="1400" i="1" dirty="0">
              <a:latin typeface="Times New Roman" pitchFamily="18" charset="0"/>
              <a:cs typeface="Times New Roman" pitchFamily="18" charset="0"/>
            </a:endParaRPr>
          </a:p>
        </p:txBody>
      </p:sp>
      <p:sp>
        <p:nvSpPr>
          <p:cNvPr id="88" name="Text Box 25"/>
          <p:cNvSpPr txBox="1">
            <a:spLocks noChangeArrowheads="1"/>
          </p:cNvSpPr>
          <p:nvPr/>
        </p:nvSpPr>
        <p:spPr bwMode="auto">
          <a:xfrm>
            <a:off x="6588224" y="5295824"/>
            <a:ext cx="2376264" cy="307777"/>
          </a:xfrm>
          <a:prstGeom prst="rect">
            <a:avLst/>
          </a:prstGeom>
          <a:noFill/>
          <a:ln w="25400" algn="ctr">
            <a:noFill/>
            <a:miter lim="800000"/>
            <a:headEnd/>
            <a:tailEnd/>
          </a:ln>
          <a:effectLst/>
        </p:spPr>
        <p:txBody>
          <a:bodyPr wrap="square">
            <a:spAutoFit/>
          </a:bodyPr>
          <a:lstStyle/>
          <a:p>
            <a:pPr>
              <a:spcBef>
                <a:spcPct val="50000"/>
              </a:spcBef>
            </a:pPr>
            <a:r>
              <a:rPr lang="en-US" sz="1400" i="1" dirty="0" smtClean="0">
                <a:latin typeface="Times New Roman" pitchFamily="18" charset="0"/>
                <a:cs typeface="Times New Roman" pitchFamily="18" charset="0"/>
              </a:rPr>
              <a:t>Demographic </a:t>
            </a:r>
            <a:r>
              <a:rPr lang="en-US" sz="1400" i="1" dirty="0" err="1" smtClean="0">
                <a:latin typeface="Times New Roman" pitchFamily="18" charset="0"/>
                <a:cs typeface="Times New Roman" pitchFamily="18" charset="0"/>
              </a:rPr>
              <a:t>stochasticity</a:t>
            </a:r>
            <a:endParaRPr lang="en-US" sz="1400" i="1" dirty="0">
              <a:latin typeface="Times New Roman" pitchFamily="18" charset="0"/>
              <a:cs typeface="Times New Roman" pitchFamily="18" charset="0"/>
            </a:endParaRPr>
          </a:p>
        </p:txBody>
      </p:sp>
      <p:sp>
        <p:nvSpPr>
          <p:cNvPr id="89" name="Rectangle 88"/>
          <p:cNvSpPr/>
          <p:nvPr/>
        </p:nvSpPr>
        <p:spPr>
          <a:xfrm>
            <a:off x="260172" y="2694483"/>
            <a:ext cx="2439619" cy="307777"/>
          </a:xfrm>
          <a:prstGeom prst="rect">
            <a:avLst/>
          </a:prstGeom>
        </p:spPr>
        <p:txBody>
          <a:bodyPr wrap="square">
            <a:spAutoFit/>
          </a:bodyPr>
          <a:lstStyle/>
          <a:p>
            <a:r>
              <a:rPr lang="en-US" sz="1400" i="1" dirty="0" smtClean="0">
                <a:latin typeface="Times New Roman" pitchFamily="18" charset="0"/>
                <a:cs typeface="Times New Roman" pitchFamily="18" charset="0"/>
              </a:rPr>
              <a:t>Species functional strategies</a:t>
            </a:r>
            <a:endParaRPr lang="en-US" sz="1400" i="1" dirty="0">
              <a:latin typeface="Times New Roman" pitchFamily="18" charset="0"/>
              <a:cs typeface="Times New Roman" pitchFamily="18" charset="0"/>
            </a:endParaRPr>
          </a:p>
        </p:txBody>
      </p:sp>
      <p:sp>
        <p:nvSpPr>
          <p:cNvPr id="92" name="Rectangle 91"/>
          <p:cNvSpPr/>
          <p:nvPr/>
        </p:nvSpPr>
        <p:spPr>
          <a:xfrm>
            <a:off x="260157" y="5297391"/>
            <a:ext cx="2673174" cy="954107"/>
          </a:xfrm>
          <a:prstGeom prst="rect">
            <a:avLst/>
          </a:prstGeom>
        </p:spPr>
        <p:txBody>
          <a:bodyPr wrap="square">
            <a:spAutoFit/>
          </a:bodyPr>
          <a:lstStyle/>
          <a:p>
            <a:r>
              <a:rPr lang="en-US" sz="1400" i="1" dirty="0" smtClean="0">
                <a:latin typeface="Times New Roman" pitchFamily="18" charset="0"/>
                <a:cs typeface="Times New Roman" pitchFamily="18" charset="0"/>
              </a:rPr>
              <a:t>Niche differentiation </a:t>
            </a:r>
          </a:p>
          <a:p>
            <a:r>
              <a:rPr lang="en-US" sz="1400" i="1" dirty="0" smtClean="0">
                <a:latin typeface="Times New Roman" pitchFamily="18" charset="0"/>
                <a:cs typeface="Times New Roman" pitchFamily="18" charset="0"/>
              </a:rPr>
              <a:t>(limiting similarity)</a:t>
            </a:r>
          </a:p>
          <a:p>
            <a:r>
              <a:rPr lang="en-US" sz="1400" i="1" dirty="0" smtClean="0">
                <a:latin typeface="Times New Roman" pitchFamily="18" charset="0"/>
                <a:cs typeface="Times New Roman" pitchFamily="18" charset="0"/>
              </a:rPr>
              <a:t>Density-dependent mechanisms </a:t>
            </a:r>
          </a:p>
          <a:p>
            <a:r>
              <a:rPr lang="en-US" sz="1400" i="1" dirty="0" smtClean="0">
                <a:latin typeface="Times New Roman" pitchFamily="18" charset="0"/>
                <a:cs typeface="Times New Roman" pitchFamily="18" charset="0"/>
              </a:rPr>
              <a:t>(e.g. Janzen-Connell)</a:t>
            </a:r>
          </a:p>
        </p:txBody>
      </p:sp>
      <p:sp>
        <p:nvSpPr>
          <p:cNvPr id="93" name="Rectangle 92"/>
          <p:cNvSpPr/>
          <p:nvPr/>
        </p:nvSpPr>
        <p:spPr>
          <a:xfrm>
            <a:off x="269035" y="4267967"/>
            <a:ext cx="2843808" cy="307777"/>
          </a:xfrm>
          <a:prstGeom prst="rect">
            <a:avLst/>
          </a:prstGeom>
        </p:spPr>
        <p:txBody>
          <a:bodyPr wrap="square">
            <a:spAutoFit/>
          </a:bodyPr>
          <a:lstStyle/>
          <a:p>
            <a:r>
              <a:rPr lang="en-US" sz="1400" i="1" smtClean="0">
                <a:latin typeface="Times New Roman" pitchFamily="18" charset="0"/>
                <a:cs typeface="Times New Roman" pitchFamily="18" charset="0"/>
              </a:rPr>
              <a:t>Environmental filtering</a:t>
            </a:r>
            <a:endParaRPr lang="en-US" sz="1400" i="1">
              <a:latin typeface="Times New Roman" pitchFamily="18" charset="0"/>
              <a:cs typeface="Times New Roman" pitchFamily="18" charset="0"/>
            </a:endParaRPr>
          </a:p>
        </p:txBody>
      </p:sp>
      <p:pic>
        <p:nvPicPr>
          <p:cNvPr id="12290" name="Picture 2" descr="C:\Fortunel\Privé\Pictures\Tree\ficushilii02L.png"/>
          <p:cNvPicPr>
            <a:picLocks noChangeAspect="1" noChangeArrowheads="1"/>
          </p:cNvPicPr>
          <p:nvPr/>
        </p:nvPicPr>
        <p:blipFill>
          <a:blip r:embed="rId4" cstate="print"/>
          <a:srcRect/>
          <a:stretch>
            <a:fillRect/>
          </a:stretch>
        </p:blipFill>
        <p:spPr bwMode="auto">
          <a:xfrm>
            <a:off x="3491880" y="3097530"/>
            <a:ext cx="780098" cy="662940"/>
          </a:xfrm>
          <a:prstGeom prst="rect">
            <a:avLst/>
          </a:prstGeom>
          <a:noFill/>
        </p:spPr>
      </p:pic>
      <p:pic>
        <p:nvPicPr>
          <p:cNvPr id="12291" name="Picture 3" descr="C:\Fortunel\Privé\Pictures\Tree\ficusvirens02L.png"/>
          <p:cNvPicPr>
            <a:picLocks noChangeAspect="1" noChangeArrowheads="1"/>
          </p:cNvPicPr>
          <p:nvPr/>
        </p:nvPicPr>
        <p:blipFill>
          <a:blip r:embed="rId5" cstate="print"/>
          <a:srcRect/>
          <a:stretch>
            <a:fillRect/>
          </a:stretch>
        </p:blipFill>
        <p:spPr bwMode="auto">
          <a:xfrm>
            <a:off x="4932040" y="2943798"/>
            <a:ext cx="776288" cy="857250"/>
          </a:xfrm>
          <a:prstGeom prst="rect">
            <a:avLst/>
          </a:prstGeom>
          <a:noFill/>
        </p:spPr>
      </p:pic>
      <p:pic>
        <p:nvPicPr>
          <p:cNvPr id="12293" name="Picture 5" descr="C:\Fortunel\Privé\Pictures\Tree\Mahogani05L.png"/>
          <p:cNvPicPr>
            <a:picLocks noChangeAspect="1" noChangeArrowheads="1"/>
          </p:cNvPicPr>
          <p:nvPr/>
        </p:nvPicPr>
        <p:blipFill>
          <a:blip r:embed="rId6" cstate="print"/>
          <a:srcRect/>
          <a:stretch>
            <a:fillRect/>
          </a:stretch>
        </p:blipFill>
        <p:spPr bwMode="auto">
          <a:xfrm>
            <a:off x="4287678" y="2930366"/>
            <a:ext cx="568643" cy="997268"/>
          </a:xfrm>
          <a:prstGeom prst="rect">
            <a:avLst/>
          </a:prstGeom>
          <a:noFill/>
        </p:spPr>
      </p:pic>
      <p:pic>
        <p:nvPicPr>
          <p:cNvPr id="12294" name="Picture 6" descr="C:\Fortunel\Privé\Pictures\Tree\Pritchardia_pasifica02.png"/>
          <p:cNvPicPr>
            <a:picLocks noChangeAspect="1" noChangeArrowheads="1"/>
          </p:cNvPicPr>
          <p:nvPr/>
        </p:nvPicPr>
        <p:blipFill>
          <a:blip r:embed="rId7" cstate="print"/>
          <a:srcRect/>
          <a:stretch>
            <a:fillRect/>
          </a:stretch>
        </p:blipFill>
        <p:spPr bwMode="auto">
          <a:xfrm>
            <a:off x="3563888" y="2062204"/>
            <a:ext cx="552299" cy="1006756"/>
          </a:xfrm>
          <a:prstGeom prst="rect">
            <a:avLst/>
          </a:prstGeom>
          <a:noFill/>
        </p:spPr>
      </p:pic>
      <p:pic>
        <p:nvPicPr>
          <p:cNvPr id="12295" name="Picture 7" descr="C:\Fortunel\Privé\Pictures\Tree\smacrophylla02L.png"/>
          <p:cNvPicPr>
            <a:picLocks noChangeAspect="1" noChangeArrowheads="1"/>
          </p:cNvPicPr>
          <p:nvPr/>
        </p:nvPicPr>
        <p:blipFill>
          <a:blip r:embed="rId8" cstate="print"/>
          <a:srcRect/>
          <a:stretch>
            <a:fillRect/>
          </a:stretch>
        </p:blipFill>
        <p:spPr bwMode="auto">
          <a:xfrm>
            <a:off x="4499992" y="1916832"/>
            <a:ext cx="384996" cy="1005927"/>
          </a:xfrm>
          <a:prstGeom prst="rect">
            <a:avLst/>
          </a:prstGeom>
          <a:noFill/>
        </p:spPr>
      </p:pic>
      <p:pic>
        <p:nvPicPr>
          <p:cNvPr id="12296" name="Picture 8" descr="C:\Fortunel\Privé\Pictures\Tree\TabebuiaA01L.png"/>
          <p:cNvPicPr>
            <a:picLocks noChangeAspect="1" noChangeArrowheads="1"/>
          </p:cNvPicPr>
          <p:nvPr/>
        </p:nvPicPr>
        <p:blipFill>
          <a:blip r:embed="rId9" cstate="print"/>
          <a:srcRect/>
          <a:stretch>
            <a:fillRect/>
          </a:stretch>
        </p:blipFill>
        <p:spPr bwMode="auto">
          <a:xfrm>
            <a:off x="3059832" y="2403586"/>
            <a:ext cx="561514" cy="1097422"/>
          </a:xfrm>
          <a:prstGeom prst="rect">
            <a:avLst/>
          </a:prstGeom>
          <a:noFill/>
        </p:spPr>
      </p:pic>
      <p:pic>
        <p:nvPicPr>
          <p:cNvPr id="12297" name="Picture 9" descr="C:\Fortunel\Privé\Pictures\Tree\terminaliamantaly02L.png"/>
          <p:cNvPicPr>
            <a:picLocks noChangeAspect="1" noChangeArrowheads="1"/>
          </p:cNvPicPr>
          <p:nvPr/>
        </p:nvPicPr>
        <p:blipFill>
          <a:blip r:embed="rId10" cstate="print"/>
          <a:srcRect/>
          <a:stretch>
            <a:fillRect/>
          </a:stretch>
        </p:blipFill>
        <p:spPr bwMode="auto">
          <a:xfrm>
            <a:off x="5580112" y="2457937"/>
            <a:ext cx="503878" cy="1024217"/>
          </a:xfrm>
          <a:prstGeom prst="rect">
            <a:avLst/>
          </a:prstGeom>
          <a:noFill/>
        </p:spPr>
      </p:pic>
      <p:pic>
        <p:nvPicPr>
          <p:cNvPr id="12298" name="Picture 10" descr="C:\Fortunel\Privé\Pictures\Tree\areca02.png"/>
          <p:cNvPicPr>
            <a:picLocks noChangeAspect="1" noChangeArrowheads="1"/>
          </p:cNvPicPr>
          <p:nvPr/>
        </p:nvPicPr>
        <p:blipFill>
          <a:blip r:embed="rId11" cstate="print"/>
          <a:srcRect/>
          <a:stretch>
            <a:fillRect/>
          </a:stretch>
        </p:blipFill>
        <p:spPr bwMode="auto">
          <a:xfrm>
            <a:off x="4932040" y="1988840"/>
            <a:ext cx="679133" cy="869633"/>
          </a:xfrm>
          <a:prstGeom prst="rect">
            <a:avLst/>
          </a:prstGeom>
          <a:noFill/>
        </p:spPr>
      </p:pic>
      <p:pic>
        <p:nvPicPr>
          <p:cNvPr id="12299" name="Picture 11" descr="C:\Fortunel\Privé\Pictures\Tree\Bilimbi01L.png"/>
          <p:cNvPicPr>
            <a:picLocks noChangeAspect="1" noChangeArrowheads="1"/>
          </p:cNvPicPr>
          <p:nvPr/>
        </p:nvPicPr>
        <p:blipFill>
          <a:blip r:embed="rId12" cstate="print"/>
          <a:srcRect/>
          <a:stretch>
            <a:fillRect/>
          </a:stretch>
        </p:blipFill>
        <p:spPr bwMode="auto">
          <a:xfrm>
            <a:off x="3995936" y="2485572"/>
            <a:ext cx="605944" cy="583388"/>
          </a:xfrm>
          <a:prstGeom prst="rect">
            <a:avLst/>
          </a:prstGeom>
          <a:noFill/>
        </p:spPr>
      </p:pic>
      <p:pic>
        <p:nvPicPr>
          <p:cNvPr id="41" name="Picture 11" descr="C:\Fortunel\Privé\Pictures\Tree\Bilimbi01L.png"/>
          <p:cNvPicPr>
            <a:picLocks noChangeAspect="1" noChangeArrowheads="1"/>
          </p:cNvPicPr>
          <p:nvPr/>
        </p:nvPicPr>
        <p:blipFill>
          <a:blip r:embed="rId12" cstate="print"/>
          <a:srcRect/>
          <a:stretch>
            <a:fillRect/>
          </a:stretch>
        </p:blipFill>
        <p:spPr bwMode="auto">
          <a:xfrm>
            <a:off x="4326096" y="5797940"/>
            <a:ext cx="605944" cy="583388"/>
          </a:xfrm>
          <a:prstGeom prst="rect">
            <a:avLst/>
          </a:prstGeom>
          <a:noFill/>
        </p:spPr>
      </p:pic>
      <p:pic>
        <p:nvPicPr>
          <p:cNvPr id="43" name="Picture 6" descr="C:\Fortunel\Privé\Pictures\Tree\Pritchardia_pasifica02.png"/>
          <p:cNvPicPr>
            <a:picLocks noChangeAspect="1" noChangeArrowheads="1"/>
          </p:cNvPicPr>
          <p:nvPr/>
        </p:nvPicPr>
        <p:blipFill>
          <a:blip r:embed="rId7" cstate="print"/>
          <a:srcRect/>
          <a:stretch>
            <a:fillRect/>
          </a:stretch>
        </p:blipFill>
        <p:spPr bwMode="auto">
          <a:xfrm>
            <a:off x="3851920" y="5157192"/>
            <a:ext cx="552299" cy="1006756"/>
          </a:xfrm>
          <a:prstGeom prst="rect">
            <a:avLst/>
          </a:prstGeom>
          <a:noFill/>
        </p:spPr>
      </p:pic>
      <p:pic>
        <p:nvPicPr>
          <p:cNvPr id="46" name="Picture 5" descr="C:\Fortunel\Privé\Pictures\Tree\Mahogani05L.png"/>
          <p:cNvPicPr>
            <a:picLocks noChangeAspect="1" noChangeArrowheads="1"/>
          </p:cNvPicPr>
          <p:nvPr/>
        </p:nvPicPr>
        <p:blipFill>
          <a:blip r:embed="rId6" cstate="print"/>
          <a:srcRect/>
          <a:stretch>
            <a:fillRect/>
          </a:stretch>
        </p:blipFill>
        <p:spPr bwMode="auto">
          <a:xfrm>
            <a:off x="5580112" y="5373216"/>
            <a:ext cx="568643" cy="997268"/>
          </a:xfrm>
          <a:prstGeom prst="rect">
            <a:avLst/>
          </a:prstGeom>
          <a:noFill/>
        </p:spPr>
      </p:pic>
      <p:pic>
        <p:nvPicPr>
          <p:cNvPr id="48" name="Picture 5" descr="C:\Fortunel\Privé\Pictures\Tree\Mahogani05L.png"/>
          <p:cNvPicPr>
            <a:picLocks noChangeAspect="1" noChangeArrowheads="1"/>
          </p:cNvPicPr>
          <p:nvPr/>
        </p:nvPicPr>
        <p:blipFill>
          <a:blip r:embed="rId6" cstate="print"/>
          <a:srcRect/>
          <a:stretch>
            <a:fillRect/>
          </a:stretch>
        </p:blipFill>
        <p:spPr bwMode="auto">
          <a:xfrm>
            <a:off x="4932040" y="5168036"/>
            <a:ext cx="568643" cy="997268"/>
          </a:xfrm>
          <a:prstGeom prst="rect">
            <a:avLst/>
          </a:prstGeom>
          <a:noFill/>
        </p:spPr>
      </p:pic>
      <p:pic>
        <p:nvPicPr>
          <p:cNvPr id="49" name="Picture 7" descr="C:\Fortunel\Privé\Pictures\Tree\smacrophylla02L.png"/>
          <p:cNvPicPr>
            <a:picLocks noChangeAspect="1" noChangeArrowheads="1"/>
          </p:cNvPicPr>
          <p:nvPr/>
        </p:nvPicPr>
        <p:blipFill>
          <a:blip r:embed="rId8" cstate="print"/>
          <a:srcRect/>
          <a:stretch>
            <a:fillRect/>
          </a:stretch>
        </p:blipFill>
        <p:spPr bwMode="auto">
          <a:xfrm>
            <a:off x="2987824" y="5157192"/>
            <a:ext cx="384996" cy="1005927"/>
          </a:xfrm>
          <a:prstGeom prst="rect">
            <a:avLst/>
          </a:prstGeom>
          <a:noFill/>
        </p:spPr>
      </p:pic>
      <p:pic>
        <p:nvPicPr>
          <p:cNvPr id="50" name="Picture 7" descr="C:\Fortunel\Privé\Pictures\Tree\smacrophylla02L.png"/>
          <p:cNvPicPr>
            <a:picLocks noChangeAspect="1" noChangeArrowheads="1"/>
          </p:cNvPicPr>
          <p:nvPr/>
        </p:nvPicPr>
        <p:blipFill>
          <a:blip r:embed="rId8" cstate="print"/>
          <a:srcRect/>
          <a:stretch>
            <a:fillRect/>
          </a:stretch>
        </p:blipFill>
        <p:spPr bwMode="auto">
          <a:xfrm>
            <a:off x="3419872" y="5373216"/>
            <a:ext cx="384996" cy="1005927"/>
          </a:xfrm>
          <a:prstGeom prst="rect">
            <a:avLst/>
          </a:prstGeom>
          <a:noFill/>
        </p:spPr>
      </p:pic>
      <p:sp>
        <p:nvSpPr>
          <p:cNvPr id="33"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
        <p:nvSpPr>
          <p:cNvPr id="36"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solidFill>
                  <a:srgbClr val="0099FF"/>
                </a:solidFill>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Results			Conclusion and perspectives</a:t>
            </a:r>
            <a:endParaRPr lang="en-US" sz="1000" dirty="0">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76" grpId="0"/>
      <p:bldP spid="77" grpId="0"/>
      <p:bldP spid="79" grpId="0"/>
      <p:bldP spid="87" grpId="0"/>
      <p:bldP spid="88" grpId="0"/>
      <p:bldP spid="89" grpId="0"/>
      <p:bldP spid="92" grpId="0"/>
      <p:bldP spid="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p:cNvPicPr>
            <a:picLocks noChangeAspect="1" noChangeArrowheads="1"/>
          </p:cNvPicPr>
          <p:nvPr/>
        </p:nvPicPr>
        <p:blipFill>
          <a:blip r:embed="rId4" cstate="print"/>
          <a:srcRect/>
          <a:stretch>
            <a:fillRect/>
          </a:stretch>
        </p:blipFill>
        <p:spPr bwMode="auto">
          <a:xfrm>
            <a:off x="5422071" y="4535100"/>
            <a:ext cx="1670209" cy="1630204"/>
          </a:xfrm>
          <a:prstGeom prst="rect">
            <a:avLst/>
          </a:prstGeom>
          <a:noFill/>
          <a:ln w="9525">
            <a:noFill/>
            <a:miter lim="800000"/>
            <a:headEnd/>
            <a:tailEnd/>
          </a:ln>
        </p:spPr>
      </p:pic>
      <p:sp>
        <p:nvSpPr>
          <p:cNvPr id="55" name="Text Box 28"/>
          <p:cNvSpPr txBox="1">
            <a:spLocks noChangeArrowheads="1"/>
          </p:cNvSpPr>
          <p:nvPr/>
        </p:nvSpPr>
        <p:spPr bwMode="auto">
          <a:xfrm>
            <a:off x="7381552" y="3035056"/>
            <a:ext cx="1222896" cy="307777"/>
          </a:xfrm>
          <a:prstGeom prst="rect">
            <a:avLst/>
          </a:prstGeom>
          <a:solidFill>
            <a:schemeClr val="bg1">
              <a:alpha val="80000"/>
            </a:schemeClr>
          </a:solidFill>
          <a:ln w="9525" algn="ctr">
            <a:solidFill>
              <a:schemeClr val="bg1"/>
            </a:solidFill>
            <a:miter lim="800000"/>
            <a:headEnd/>
            <a:tailEnd/>
          </a:ln>
          <a:effectLst/>
        </p:spPr>
        <p:txBody>
          <a:bodyPr wrap="square">
            <a:spAutoFit/>
          </a:bodyPr>
          <a:lstStyle/>
          <a:p>
            <a:pPr algn="ctr">
              <a:spcBef>
                <a:spcPct val="50000"/>
              </a:spcBef>
            </a:pPr>
            <a:r>
              <a:rPr lang="en-US" sz="1400" dirty="0" smtClean="0">
                <a:latin typeface="Times New Roman" pitchFamily="18" charset="0"/>
                <a:cs typeface="Times New Roman" pitchFamily="18" charset="0"/>
              </a:rPr>
              <a:t>Fitness</a:t>
            </a:r>
            <a:endParaRPr lang="en-US" sz="1400" dirty="0">
              <a:latin typeface="Times New Roman" pitchFamily="18" charset="0"/>
              <a:cs typeface="Times New Roman" pitchFamily="18" charset="0"/>
            </a:endParaRPr>
          </a:p>
        </p:txBody>
      </p:sp>
      <p:pic>
        <p:nvPicPr>
          <p:cNvPr id="16" name="Picture 3" descr="C:\Users\chris.baraloto\Baraloto Home\ChrisBaraloto site web\traits\bridge tree.jpg"/>
          <p:cNvPicPr>
            <a:picLocks noChangeAspect="1" noChangeArrowheads="1"/>
          </p:cNvPicPr>
          <p:nvPr/>
        </p:nvPicPr>
        <p:blipFill>
          <a:blip r:embed="rId5" cstate="print"/>
          <a:srcRect l="10097" r="17981" b="1452"/>
          <a:stretch>
            <a:fillRect/>
          </a:stretch>
        </p:blipFill>
        <p:spPr bwMode="auto">
          <a:xfrm rot="10800000">
            <a:off x="611560" y="2060848"/>
            <a:ext cx="4896543" cy="1440159"/>
          </a:xfrm>
          <a:prstGeom prst="rect">
            <a:avLst/>
          </a:prstGeom>
          <a:noFill/>
          <a:ln>
            <a:noFill/>
          </a:ln>
        </p:spPr>
      </p:pic>
      <p:sp>
        <p:nvSpPr>
          <p:cNvPr id="40" name="Titre 39"/>
          <p:cNvSpPr>
            <a:spLocks noGrp="1"/>
          </p:cNvSpPr>
          <p:nvPr>
            <p:ph type="title"/>
          </p:nvPr>
        </p:nvSpPr>
        <p:spPr/>
        <p:txBody>
          <a:bodyPr>
            <a:noAutofit/>
          </a:bodyPr>
          <a:lstStyle/>
          <a:p>
            <a:r>
              <a:rPr lang="en-US" sz="2800" dirty="0" smtClean="0">
                <a:latin typeface="Times New Roman" pitchFamily="18" charset="0"/>
                <a:cs typeface="Times New Roman" pitchFamily="18" charset="0"/>
              </a:rPr>
              <a:t>Community assembly and species traits</a:t>
            </a:r>
            <a:endParaRPr lang="en-US" sz="2800" dirty="0">
              <a:latin typeface="Times New Roman" pitchFamily="18" charset="0"/>
              <a:cs typeface="Times New Roman" pitchFamily="18" charset="0"/>
            </a:endParaRPr>
          </a:p>
        </p:txBody>
      </p:sp>
      <p:sp>
        <p:nvSpPr>
          <p:cNvPr id="44" name="Text Box 27"/>
          <p:cNvSpPr txBox="1">
            <a:spLocks noChangeArrowheads="1"/>
          </p:cNvSpPr>
          <p:nvPr/>
        </p:nvSpPr>
        <p:spPr bwMode="auto">
          <a:xfrm>
            <a:off x="6084168" y="2668718"/>
            <a:ext cx="1222896" cy="307777"/>
          </a:xfrm>
          <a:prstGeom prst="rect">
            <a:avLst/>
          </a:prstGeom>
          <a:solidFill>
            <a:srgbClr val="FF5050"/>
          </a:solidFill>
          <a:ln w="9525" algn="ctr">
            <a:noFill/>
            <a:miter lim="800000"/>
            <a:headEnd/>
            <a:tailEnd/>
          </a:ln>
          <a:effectLst/>
        </p:spPr>
        <p:txBody>
          <a:bodyPr wrap="square">
            <a:spAutoFit/>
          </a:bodyPr>
          <a:lstStyle/>
          <a:p>
            <a:pPr algn="ctr">
              <a:spcBef>
                <a:spcPct val="50000"/>
              </a:spcBef>
            </a:pPr>
            <a:r>
              <a:rPr lang="en-US" sz="1400" smtClean="0">
                <a:latin typeface="Times New Roman" pitchFamily="18" charset="0"/>
                <a:cs typeface="Times New Roman" pitchFamily="18" charset="0"/>
              </a:rPr>
              <a:t>Reproduction</a:t>
            </a:r>
            <a:endParaRPr lang="en-US" sz="1400">
              <a:latin typeface="Times New Roman" pitchFamily="18" charset="0"/>
              <a:cs typeface="Times New Roman" pitchFamily="18" charset="0"/>
            </a:endParaRPr>
          </a:p>
        </p:txBody>
      </p:sp>
      <p:sp>
        <p:nvSpPr>
          <p:cNvPr id="45" name="Text Box 28"/>
          <p:cNvSpPr txBox="1">
            <a:spLocks noChangeArrowheads="1"/>
          </p:cNvSpPr>
          <p:nvPr/>
        </p:nvSpPr>
        <p:spPr bwMode="auto">
          <a:xfrm>
            <a:off x="6084168" y="3395096"/>
            <a:ext cx="1222896" cy="307777"/>
          </a:xfrm>
          <a:prstGeom prst="rect">
            <a:avLst/>
          </a:prstGeom>
          <a:solidFill>
            <a:srgbClr val="92D050">
              <a:alpha val="80000"/>
            </a:srgbClr>
          </a:solidFill>
          <a:ln w="9525" algn="ctr">
            <a:noFill/>
            <a:miter lim="800000"/>
            <a:headEnd/>
            <a:tailEnd/>
          </a:ln>
          <a:effectLst/>
        </p:spPr>
        <p:txBody>
          <a:bodyPr wrap="square">
            <a:spAutoFit/>
          </a:bodyPr>
          <a:lstStyle/>
          <a:p>
            <a:pPr algn="ctr">
              <a:spcBef>
                <a:spcPct val="50000"/>
              </a:spcBef>
            </a:pPr>
            <a:r>
              <a:rPr lang="en-US" sz="1400" dirty="0" smtClean="0">
                <a:latin typeface="Times New Roman" pitchFamily="18" charset="0"/>
                <a:cs typeface="Times New Roman" pitchFamily="18" charset="0"/>
              </a:rPr>
              <a:t>Growth</a:t>
            </a:r>
            <a:endParaRPr lang="en-US" sz="1400" dirty="0">
              <a:latin typeface="Times New Roman" pitchFamily="18" charset="0"/>
              <a:cs typeface="Times New Roman" pitchFamily="18" charset="0"/>
            </a:endParaRPr>
          </a:p>
        </p:txBody>
      </p:sp>
      <p:sp>
        <p:nvSpPr>
          <p:cNvPr id="46" name="Text Box 29"/>
          <p:cNvSpPr txBox="1">
            <a:spLocks noChangeArrowheads="1"/>
          </p:cNvSpPr>
          <p:nvPr/>
        </p:nvSpPr>
        <p:spPr bwMode="auto">
          <a:xfrm>
            <a:off x="6084168" y="3035056"/>
            <a:ext cx="1222896" cy="307777"/>
          </a:xfrm>
          <a:prstGeom prst="rect">
            <a:avLst/>
          </a:prstGeom>
          <a:solidFill>
            <a:srgbClr val="66CCFF"/>
          </a:solidFill>
          <a:ln w="9525" algn="ctr">
            <a:noFill/>
            <a:miter lim="800000"/>
            <a:headEnd/>
            <a:tailEnd/>
          </a:ln>
          <a:effectLst/>
        </p:spPr>
        <p:txBody>
          <a:bodyPr wrap="square">
            <a:spAutoFit/>
          </a:bodyPr>
          <a:lstStyle/>
          <a:p>
            <a:pPr algn="ctr">
              <a:spcBef>
                <a:spcPct val="50000"/>
              </a:spcBef>
            </a:pPr>
            <a:r>
              <a:rPr lang="en-US" sz="1400" smtClean="0">
                <a:latin typeface="Times New Roman" pitchFamily="18" charset="0"/>
                <a:cs typeface="Times New Roman" pitchFamily="18" charset="0"/>
              </a:rPr>
              <a:t>Survival</a:t>
            </a:r>
            <a:endParaRPr lang="en-US" sz="1400">
              <a:latin typeface="Times New Roman" pitchFamily="18" charset="0"/>
              <a:cs typeface="Times New Roman" pitchFamily="18" charset="0"/>
            </a:endParaRPr>
          </a:p>
        </p:txBody>
      </p:sp>
      <p:sp>
        <p:nvSpPr>
          <p:cNvPr id="58" name="Accolade ouvrante 57"/>
          <p:cNvSpPr/>
          <p:nvPr/>
        </p:nvSpPr>
        <p:spPr>
          <a:xfrm rot="10800000">
            <a:off x="7380313" y="2603008"/>
            <a:ext cx="216023" cy="1171583"/>
          </a:xfrm>
          <a:prstGeom prst="leftBrace">
            <a:avLst>
              <a:gd name="adj1" fmla="val 8333"/>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sp>
        <p:nvSpPr>
          <p:cNvPr id="15"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
        <p:nvSpPr>
          <p:cNvPr id="17" name="Flèche droite 16"/>
          <p:cNvSpPr/>
          <p:nvPr/>
        </p:nvSpPr>
        <p:spPr>
          <a:xfrm>
            <a:off x="539552" y="6165304"/>
            <a:ext cx="467544" cy="14401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fr-FR"/>
          </a:p>
        </p:txBody>
      </p:sp>
      <p:sp>
        <p:nvSpPr>
          <p:cNvPr id="19"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solidFill>
                  <a:srgbClr val="0099FF"/>
                </a:solidFill>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Results			Conclusion and perspectives</a:t>
            </a:r>
            <a:endParaRPr lang="en-US" sz="1000" dirty="0">
              <a:latin typeface="Times New Roman" pitchFamily="18" charset="0"/>
              <a:cs typeface="Times New Roman" pitchFamily="18" charset="0"/>
            </a:endParaRPr>
          </a:p>
        </p:txBody>
      </p:sp>
      <p:cxnSp>
        <p:nvCxnSpPr>
          <p:cNvPr id="57" name="Connecteur droit avec flèche 56"/>
          <p:cNvCxnSpPr>
            <a:endCxn id="44" idx="1"/>
          </p:cNvCxnSpPr>
          <p:nvPr/>
        </p:nvCxnSpPr>
        <p:spPr>
          <a:xfrm flipV="1">
            <a:off x="5436096" y="2822607"/>
            <a:ext cx="648072" cy="17434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Connecteur droit avec flèche 60"/>
          <p:cNvCxnSpPr>
            <a:endCxn id="46" idx="1"/>
          </p:cNvCxnSpPr>
          <p:nvPr/>
        </p:nvCxnSpPr>
        <p:spPr>
          <a:xfrm flipV="1">
            <a:off x="5436096" y="3188945"/>
            <a:ext cx="648072" cy="2403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Connecteur droit avec flèche 63"/>
          <p:cNvCxnSpPr>
            <a:endCxn id="45" idx="1"/>
          </p:cNvCxnSpPr>
          <p:nvPr/>
        </p:nvCxnSpPr>
        <p:spPr>
          <a:xfrm>
            <a:off x="5436096" y="3429000"/>
            <a:ext cx="648072" cy="11998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Espace réservé du contenu 40"/>
          <p:cNvSpPr>
            <a:spLocks noGrp="1"/>
          </p:cNvSpPr>
          <p:nvPr>
            <p:ph idx="1"/>
          </p:nvPr>
        </p:nvSpPr>
        <p:spPr>
          <a:xfrm>
            <a:off x="457200" y="1600200"/>
            <a:ext cx="8686800" cy="5141168"/>
          </a:xfrm>
        </p:spPr>
        <p:txBody>
          <a:bodyPr>
            <a:noAutofit/>
          </a:bodyPr>
          <a:lstStyle/>
          <a:p>
            <a:pPr marL="0">
              <a:spcBef>
                <a:spcPts val="0"/>
              </a:spcBef>
            </a:pPr>
            <a:r>
              <a:rPr lang="en-US" sz="1600" b="1" dirty="0" smtClean="0">
                <a:solidFill>
                  <a:prstClr val="black"/>
                </a:solidFill>
                <a:latin typeface="Times New Roman" pitchFamily="18" charset="0"/>
                <a:cs typeface="Times New Roman" pitchFamily="18" charset="0"/>
              </a:rPr>
              <a:t>Trait </a:t>
            </a:r>
            <a:r>
              <a:rPr lang="en-US" sz="1600" b="1" dirty="0">
                <a:solidFill>
                  <a:prstClr val="black"/>
                </a:solidFill>
                <a:latin typeface="Times New Roman" pitchFamily="18" charset="0"/>
                <a:cs typeface="Times New Roman" pitchFamily="18" charset="0"/>
              </a:rPr>
              <a:t>= </a:t>
            </a:r>
            <a:r>
              <a:rPr lang="en-US" sz="1600" dirty="0">
                <a:solidFill>
                  <a:prstClr val="black"/>
                </a:solidFill>
                <a:latin typeface="Times New Roman" pitchFamily="18" charset="0"/>
                <a:cs typeface="Times New Roman" pitchFamily="18" charset="0"/>
              </a:rPr>
              <a:t>any morphological, physiological or phenological feature measurable at the individual level</a:t>
            </a:r>
          </a:p>
          <a:p>
            <a:pPr marL="0">
              <a:spcBef>
                <a:spcPts val="0"/>
              </a:spcBef>
              <a:buNone/>
            </a:pPr>
            <a:r>
              <a:rPr lang="en-US" sz="1400" dirty="0" smtClean="0">
                <a:latin typeface="Times New Roman" pitchFamily="18" charset="0"/>
                <a:cs typeface="Times New Roman" pitchFamily="18" charset="0"/>
              </a:rPr>
              <a:t>(Violle </a:t>
            </a:r>
            <a:r>
              <a:rPr lang="en-US" sz="1400" i="1" dirty="0" smtClean="0">
                <a:latin typeface="Times New Roman" pitchFamily="18" charset="0"/>
                <a:cs typeface="Times New Roman" pitchFamily="18" charset="0"/>
              </a:rPr>
              <a:t>et al. </a:t>
            </a:r>
            <a:r>
              <a:rPr lang="en-US" sz="1400" dirty="0" smtClean="0">
                <a:latin typeface="Times New Roman" pitchFamily="18" charset="0"/>
                <a:cs typeface="Times New Roman" pitchFamily="18" charset="0"/>
              </a:rPr>
              <a:t>2007. </a:t>
            </a:r>
            <a:r>
              <a:rPr lang="en-US" sz="1400" dirty="0" err="1" smtClean="0">
                <a:latin typeface="Times New Roman" pitchFamily="18" charset="0"/>
                <a:cs typeface="Times New Roman" pitchFamily="18" charset="0"/>
              </a:rPr>
              <a:t>Oikos</a:t>
            </a:r>
            <a:r>
              <a:rPr lang="en-US" sz="1400" dirty="0" smtClean="0">
                <a:latin typeface="Times New Roman" pitchFamily="18" charset="0"/>
                <a:cs typeface="Times New Roman" pitchFamily="18" charset="0"/>
              </a:rPr>
              <a:t>)</a:t>
            </a:r>
          </a:p>
          <a:p>
            <a:pPr marL="0" lvl="0">
              <a:spcBef>
                <a:spcPts val="0"/>
              </a:spcBef>
              <a:buNone/>
            </a:pPr>
            <a:endParaRPr lang="en-US" sz="1600" dirty="0" smtClean="0">
              <a:latin typeface="Times New Roman" pitchFamily="18" charset="0"/>
              <a:cs typeface="Times New Roman" pitchFamily="18" charset="0"/>
            </a:endParaRPr>
          </a:p>
          <a:p>
            <a:pPr marL="0" lvl="0">
              <a:spcBef>
                <a:spcPts val="0"/>
              </a:spcBef>
              <a:buNone/>
            </a:pPr>
            <a:endParaRPr lang="en-US" sz="1600" dirty="0" smtClean="0"/>
          </a:p>
          <a:p>
            <a:pPr marL="0" lvl="0">
              <a:spcBef>
                <a:spcPts val="0"/>
              </a:spcBef>
              <a:buNone/>
            </a:pPr>
            <a:endParaRPr lang="en-US" sz="1600" dirty="0" smtClean="0"/>
          </a:p>
          <a:p>
            <a:pPr marL="0" lvl="0">
              <a:spcBef>
                <a:spcPts val="0"/>
              </a:spcBef>
              <a:buNone/>
            </a:pPr>
            <a:endParaRPr lang="en-US" sz="1600" dirty="0" smtClean="0"/>
          </a:p>
          <a:p>
            <a:pPr marL="0" lvl="0">
              <a:spcBef>
                <a:spcPts val="0"/>
              </a:spcBef>
              <a:buNone/>
            </a:pPr>
            <a:endParaRPr lang="en-US" sz="1600" dirty="0" smtClean="0"/>
          </a:p>
          <a:p>
            <a:pPr marL="0" lvl="0">
              <a:spcBef>
                <a:spcPts val="0"/>
              </a:spcBef>
              <a:buNone/>
            </a:pPr>
            <a:endParaRPr lang="en-US" sz="1600" dirty="0" smtClean="0"/>
          </a:p>
          <a:p>
            <a:pPr marL="0" lvl="0">
              <a:spcBef>
                <a:spcPts val="0"/>
              </a:spcBef>
              <a:buNone/>
            </a:pPr>
            <a:endParaRPr lang="en-US" sz="1600" dirty="0" smtClean="0"/>
          </a:p>
          <a:p>
            <a:pPr marL="0">
              <a:spcBef>
                <a:spcPts val="0"/>
              </a:spcBef>
            </a:pPr>
            <a:r>
              <a:rPr lang="en-US" sz="1600" dirty="0" smtClean="0"/>
              <a:t>Traits reflect tradeoffs that determine </a:t>
            </a:r>
          </a:p>
          <a:p>
            <a:pPr marL="800100" lvl="2">
              <a:spcBef>
                <a:spcPts val="0"/>
              </a:spcBef>
            </a:pPr>
            <a:r>
              <a:rPr lang="en-US" sz="1400" dirty="0" smtClean="0"/>
              <a:t>Species performance in a given environment</a:t>
            </a:r>
          </a:p>
          <a:p>
            <a:pPr marL="800100" lvl="2">
              <a:spcBef>
                <a:spcPts val="0"/>
              </a:spcBef>
            </a:pPr>
            <a:r>
              <a:rPr lang="en-US" sz="1400" dirty="0" smtClean="0"/>
              <a:t>Species abundances along environmental gradients</a:t>
            </a:r>
          </a:p>
          <a:p>
            <a:pPr marL="0">
              <a:spcBef>
                <a:spcPts val="0"/>
              </a:spcBef>
            </a:pPr>
            <a:endParaRPr lang="en-US" sz="1600" dirty="0" smtClean="0"/>
          </a:p>
          <a:p>
            <a:pPr marL="0">
              <a:spcBef>
                <a:spcPts val="0"/>
              </a:spcBef>
            </a:pPr>
            <a:r>
              <a:rPr lang="en-US" sz="1600" dirty="0" smtClean="0"/>
              <a:t>Importance of environmental filtering</a:t>
            </a:r>
          </a:p>
          <a:p>
            <a:pPr marL="0">
              <a:spcBef>
                <a:spcPts val="0"/>
              </a:spcBef>
              <a:buNone/>
            </a:pPr>
            <a:r>
              <a:rPr lang="en-US" sz="1400" dirty="0" smtClean="0">
                <a:latin typeface="Times New Roman" pitchFamily="18" charset="0"/>
                <a:cs typeface="Times New Roman" pitchFamily="18" charset="0"/>
              </a:rPr>
              <a:t>		Ex: environmental filtering on SLA</a:t>
            </a:r>
          </a:p>
          <a:p>
            <a:pPr marL="0">
              <a:spcBef>
                <a:spcPts val="0"/>
              </a:spcBef>
              <a:buNone/>
            </a:pPr>
            <a:r>
              <a:rPr lang="en-US" sz="1400" dirty="0" smtClean="0">
                <a:latin typeface="Times New Roman" pitchFamily="18" charset="0"/>
                <a:cs typeface="Times New Roman" pitchFamily="18" charset="0"/>
              </a:rPr>
              <a:t>		Kraft </a:t>
            </a:r>
            <a:r>
              <a:rPr lang="en-US" sz="1400" i="1" dirty="0" smtClean="0">
                <a:latin typeface="Times New Roman" pitchFamily="18" charset="0"/>
                <a:cs typeface="Times New Roman" pitchFamily="18" charset="0"/>
              </a:rPr>
              <a:t>et al. </a:t>
            </a:r>
            <a:r>
              <a:rPr lang="en-US" sz="1400" dirty="0" smtClean="0">
                <a:latin typeface="Times New Roman" pitchFamily="18" charset="0"/>
                <a:cs typeface="Times New Roman" pitchFamily="18" charset="0"/>
              </a:rPr>
              <a:t>2008. Science</a:t>
            </a:r>
          </a:p>
          <a:p>
            <a:pPr marL="0">
              <a:spcBef>
                <a:spcPts val="0"/>
              </a:spcBef>
              <a:buNone/>
            </a:pPr>
            <a:endParaRPr lang="en-US" sz="1600" dirty="0" smtClean="0">
              <a:latin typeface="Times New Roman" pitchFamily="18" charset="0"/>
              <a:cs typeface="Times New Roman" pitchFamily="18" charset="0"/>
            </a:endParaRPr>
          </a:p>
          <a:p>
            <a:pPr marL="0">
              <a:spcBef>
                <a:spcPts val="0"/>
              </a:spcBef>
              <a:buNone/>
            </a:pPr>
            <a:endParaRPr lang="en-US" sz="1600" dirty="0" smtClean="0">
              <a:latin typeface="Times New Roman" pitchFamily="18" charset="0"/>
              <a:cs typeface="Times New Roman" pitchFamily="18" charset="0"/>
            </a:endParaRPr>
          </a:p>
          <a:p>
            <a:pPr marL="0">
              <a:spcBef>
                <a:spcPts val="0"/>
              </a:spcBef>
              <a:buNone/>
            </a:pPr>
            <a:endParaRPr lang="en-US" sz="1600" dirty="0" smtClean="0">
              <a:latin typeface="Times New Roman" pitchFamily="18" charset="0"/>
              <a:cs typeface="Times New Roman" pitchFamily="18" charset="0"/>
            </a:endParaRPr>
          </a:p>
          <a:p>
            <a:pPr marL="540000" indent="0">
              <a:spcBef>
                <a:spcPts val="0"/>
              </a:spcBef>
              <a:buNone/>
            </a:pPr>
            <a:r>
              <a:rPr lang="en-US" sz="1600" dirty="0" smtClean="0"/>
              <a:t>To what extent environmental filtering has predictable consequences on the functional composition of communities across the landscape?</a:t>
            </a:r>
            <a:endParaRPr lang="en-US" sz="1600" dirty="0" smtClean="0">
              <a:latin typeface="Times New Roman" pitchFamily="18" charset="0"/>
              <a:cs typeface="Times New Roman" pitchFamily="18" charset="0"/>
            </a:endParaRPr>
          </a:p>
          <a:p>
            <a:pPr marL="0">
              <a:spcBef>
                <a:spcPts val="0"/>
              </a:spcBef>
              <a:buNone/>
            </a:pPr>
            <a:endParaRPr lang="en-US" sz="1600" dirty="0">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1">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
                                            <p:txEl>
                                              <p:pRg st="13" end="13"/>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1">
                                            <p:txEl>
                                              <p:pRg st="14" end="14"/>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1">
                                            <p:txEl>
                                              <p:pRg st="15" end="15"/>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14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xEl>
                                              <p:pRg st="19" end="19"/>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44" grpId="0" animBg="1"/>
      <p:bldP spid="45" grpId="0" animBg="1"/>
      <p:bldP spid="46" grpId="0" animBg="1"/>
      <p:bldP spid="58" grpId="0" animBg="1"/>
      <p:bldP spid="17" grpId="0" animBg="1"/>
      <p:bldP spid="41"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Functional strategies of tropical trees</a:t>
            </a:r>
            <a:endParaRPr lang="en-US" sz="2800" dirty="0"/>
          </a:p>
        </p:txBody>
      </p:sp>
      <p:sp>
        <p:nvSpPr>
          <p:cNvPr id="3" name="Espace réservé du contenu 2"/>
          <p:cNvSpPr>
            <a:spLocks noGrp="1"/>
          </p:cNvSpPr>
          <p:nvPr>
            <p:ph idx="1"/>
          </p:nvPr>
        </p:nvSpPr>
        <p:spPr>
          <a:xfrm>
            <a:off x="612648" y="1672208"/>
            <a:ext cx="3959352" cy="1036712"/>
          </a:xfrm>
        </p:spPr>
        <p:txBody>
          <a:bodyPr>
            <a:noAutofit/>
          </a:bodyPr>
          <a:lstStyle/>
          <a:p>
            <a:pPr marL="180000">
              <a:spcBef>
                <a:spcPts val="600"/>
              </a:spcBef>
              <a:buNone/>
            </a:pPr>
            <a:r>
              <a:rPr lang="en-US" sz="1600" b="1" dirty="0" smtClean="0">
                <a:latin typeface="Times New Roman" pitchFamily="18" charset="0"/>
                <a:cs typeface="Times New Roman" pitchFamily="18" charset="0"/>
              </a:rPr>
              <a:t>leaf – stem economics</a:t>
            </a:r>
          </a:p>
          <a:p>
            <a:pPr marL="180000">
              <a:spcBef>
                <a:spcPts val="600"/>
              </a:spcBef>
              <a:buNone/>
            </a:pPr>
            <a:r>
              <a:rPr lang="en-US" sz="1400" dirty="0" smtClean="0">
                <a:latin typeface="Times New Roman" pitchFamily="18" charset="0"/>
                <a:cs typeface="Times New Roman" pitchFamily="18" charset="0"/>
              </a:rPr>
              <a:t>668 species, French Guiana</a:t>
            </a:r>
          </a:p>
          <a:p>
            <a:pPr marL="180000">
              <a:spcBef>
                <a:spcPts val="600"/>
              </a:spcBef>
              <a:buNone/>
            </a:pPr>
            <a:r>
              <a:rPr lang="en-US" sz="1400" dirty="0" smtClean="0">
                <a:latin typeface="Times New Roman" pitchFamily="18" charset="0"/>
                <a:cs typeface="Times New Roman" pitchFamily="18" charset="0"/>
              </a:rPr>
              <a:t>(project BRIDGE)</a:t>
            </a:r>
          </a:p>
        </p:txBody>
      </p:sp>
      <p:pic>
        <p:nvPicPr>
          <p:cNvPr id="4" name="Picture 2"/>
          <p:cNvPicPr>
            <a:picLocks noChangeAspect="1" noChangeArrowheads="1"/>
          </p:cNvPicPr>
          <p:nvPr/>
        </p:nvPicPr>
        <p:blipFill>
          <a:blip r:embed="rId4" cstate="print"/>
          <a:srcRect/>
          <a:stretch>
            <a:fillRect/>
          </a:stretch>
        </p:blipFill>
        <p:spPr bwMode="auto">
          <a:xfrm>
            <a:off x="467544" y="3045830"/>
            <a:ext cx="3904488" cy="2844356"/>
          </a:xfrm>
          <a:prstGeom prst="rect">
            <a:avLst/>
          </a:prstGeom>
          <a:noFill/>
          <a:ln w="9525">
            <a:noFill/>
            <a:miter lim="800000"/>
            <a:headEnd/>
            <a:tailEnd/>
          </a:ln>
        </p:spPr>
      </p:pic>
      <p:pic>
        <p:nvPicPr>
          <p:cNvPr id="5" name="Picture 3"/>
          <p:cNvPicPr>
            <a:picLocks noChangeAspect="1" noChangeArrowheads="1"/>
          </p:cNvPicPr>
          <p:nvPr/>
        </p:nvPicPr>
        <p:blipFill>
          <a:blip r:embed="rId5" cstate="print"/>
          <a:srcRect/>
          <a:stretch>
            <a:fillRect/>
          </a:stretch>
        </p:blipFill>
        <p:spPr bwMode="auto">
          <a:xfrm>
            <a:off x="2176210" y="5845265"/>
            <a:ext cx="1136142" cy="248031"/>
          </a:xfrm>
          <a:prstGeom prst="rect">
            <a:avLst/>
          </a:prstGeom>
          <a:noFill/>
          <a:ln w="9525">
            <a:noFill/>
            <a:miter lim="800000"/>
            <a:headEnd/>
            <a:tailEnd/>
          </a:ln>
        </p:spPr>
      </p:pic>
      <p:sp>
        <p:nvSpPr>
          <p:cNvPr id="6" name="ZoneTexte 4"/>
          <p:cNvSpPr txBox="1">
            <a:spLocks noChangeArrowheads="1"/>
          </p:cNvSpPr>
          <p:nvPr/>
        </p:nvSpPr>
        <p:spPr bwMode="auto">
          <a:xfrm>
            <a:off x="971600" y="6558867"/>
            <a:ext cx="3591522" cy="307777"/>
          </a:xfrm>
          <a:prstGeom prst="rect">
            <a:avLst/>
          </a:prstGeom>
          <a:noFill/>
          <a:ln w="9525">
            <a:noFill/>
            <a:miter lim="800000"/>
            <a:headEnd/>
            <a:tailEnd/>
          </a:ln>
        </p:spPr>
        <p:txBody>
          <a:bodyPr wrap="square">
            <a:spAutoFit/>
          </a:bodyPr>
          <a:lstStyle/>
          <a:p>
            <a:pPr algn="r"/>
            <a:r>
              <a:rPr lang="en-US" sz="1400" dirty="0" smtClean="0">
                <a:latin typeface="Times New Roman" pitchFamily="18" charset="0"/>
                <a:cs typeface="Times New Roman" pitchFamily="18" charset="0"/>
              </a:rPr>
              <a:t>Baraloto </a:t>
            </a:r>
            <a:r>
              <a:rPr lang="en-US" sz="1400" i="1" dirty="0" smtClean="0">
                <a:latin typeface="Times New Roman" pitchFamily="18" charset="0"/>
                <a:cs typeface="Times New Roman" pitchFamily="18" charset="0"/>
              </a:rPr>
              <a:t>et al. </a:t>
            </a:r>
            <a:r>
              <a:rPr lang="en-US" sz="1400" dirty="0" smtClean="0">
                <a:latin typeface="Times New Roman" pitchFamily="18" charset="0"/>
                <a:cs typeface="Times New Roman" pitchFamily="18" charset="0"/>
              </a:rPr>
              <a:t>2010. Ecology Letters</a:t>
            </a:r>
            <a:endParaRPr lang="en-US" sz="1400" dirty="0">
              <a:latin typeface="Times New Roman" pitchFamily="18" charset="0"/>
              <a:cs typeface="Times New Roman" pitchFamily="18" charset="0"/>
            </a:endParaRPr>
          </a:p>
        </p:txBody>
      </p:sp>
      <p:graphicFrame>
        <p:nvGraphicFramePr>
          <p:cNvPr id="4097" name="Object 1"/>
          <p:cNvGraphicFramePr>
            <a:graphicFrameLocks noChangeAspect="1"/>
          </p:cNvGraphicFramePr>
          <p:nvPr/>
        </p:nvGraphicFramePr>
        <p:xfrm>
          <a:off x="5210770" y="2397759"/>
          <a:ext cx="3393678" cy="3612286"/>
        </p:xfrm>
        <a:graphic>
          <a:graphicData uri="http://schemas.openxmlformats.org/presentationml/2006/ole">
            <p:oleObj spid="_x0000_s4097" name="SPW 11.0 Graph" r:id="rId6" imgW="5096160" imgH="5425200" progId="SigmaPlotGraphicObject.10">
              <p:embed/>
            </p:oleObj>
          </a:graphicData>
        </a:graphic>
      </p:graphicFrame>
      <p:sp>
        <p:nvSpPr>
          <p:cNvPr id="8" name="ZoneTexte 4"/>
          <p:cNvSpPr txBox="1">
            <a:spLocks noChangeArrowheads="1"/>
          </p:cNvSpPr>
          <p:nvPr/>
        </p:nvSpPr>
        <p:spPr bwMode="auto">
          <a:xfrm>
            <a:off x="6156177" y="6559851"/>
            <a:ext cx="2988824" cy="307777"/>
          </a:xfrm>
          <a:prstGeom prst="rect">
            <a:avLst/>
          </a:prstGeom>
          <a:noFill/>
          <a:ln w="9525">
            <a:noFill/>
            <a:miter lim="800000"/>
            <a:headEnd/>
            <a:tailEnd/>
          </a:ln>
        </p:spPr>
        <p:txBody>
          <a:bodyPr wrap="square">
            <a:spAutoFit/>
          </a:bodyPr>
          <a:lstStyle/>
          <a:p>
            <a:pPr algn="r"/>
            <a:r>
              <a:rPr lang="en-US" sz="1400" dirty="0" smtClean="0">
                <a:latin typeface="Times New Roman" pitchFamily="18" charset="0"/>
                <a:cs typeface="Times New Roman" pitchFamily="18" charset="0"/>
              </a:rPr>
              <a:t>Fortunel </a:t>
            </a:r>
            <a:r>
              <a:rPr lang="en-US" sz="1400" i="1" dirty="0" smtClean="0">
                <a:latin typeface="Times New Roman" pitchFamily="18" charset="0"/>
                <a:cs typeface="Times New Roman" pitchFamily="18" charset="0"/>
              </a:rPr>
              <a:t>et al. </a:t>
            </a:r>
            <a:r>
              <a:rPr lang="en-US" sz="1400" dirty="0" smtClean="0">
                <a:latin typeface="Times New Roman" pitchFamily="18" charset="0"/>
                <a:cs typeface="Times New Roman" pitchFamily="18" charset="0"/>
              </a:rPr>
              <a:t>submitted</a:t>
            </a:r>
            <a:endParaRPr lang="en-US" sz="1400" dirty="0">
              <a:latin typeface="Times New Roman" pitchFamily="18" charset="0"/>
              <a:cs typeface="Times New Roman" pitchFamily="18" charset="0"/>
            </a:endParaRPr>
          </a:p>
        </p:txBody>
      </p:sp>
      <p:sp>
        <p:nvSpPr>
          <p:cNvPr id="11" name="Espace réservé du contenu 2"/>
          <p:cNvSpPr txBox="1">
            <a:spLocks/>
          </p:cNvSpPr>
          <p:nvPr/>
        </p:nvSpPr>
        <p:spPr>
          <a:xfrm>
            <a:off x="5221160" y="1672208"/>
            <a:ext cx="3959352" cy="1036712"/>
          </a:xfrm>
          <a:prstGeom prst="rect">
            <a:avLst/>
          </a:prstGeom>
        </p:spPr>
        <p:txBody>
          <a:bodyPr vert="horz">
            <a:noAutofit/>
          </a:bodyPr>
          <a:lstStyle/>
          <a:p>
            <a:pPr marL="180000" marR="0" lvl="0" indent="-320040" algn="l" defTabSz="914400" rtl="0" eaLnBrk="1" fontAlgn="auto" latinLnBrk="0" hangingPunct="1">
              <a:spcBef>
                <a:spcPts val="600"/>
              </a:spcBef>
              <a:spcAft>
                <a:spcPts val="0"/>
              </a:spcAft>
              <a:buClr>
                <a:schemeClr val="accent2"/>
              </a:buClr>
              <a:buSzPct val="60000"/>
              <a:buFont typeface="Wingdings"/>
              <a:buNone/>
              <a:tabLst/>
              <a:defRPr/>
            </a:pPr>
            <a:r>
              <a:rPr kumimoji="0" lang="en-US" sz="16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leaf – wood (stem/root) economics</a:t>
            </a:r>
          </a:p>
          <a:p>
            <a:pPr marL="180000" lvl="0" indent="-320040">
              <a:spcBef>
                <a:spcPts val="600"/>
              </a:spcBef>
              <a:buClr>
                <a:schemeClr val="accent2"/>
              </a:buClr>
              <a:buSzPct val="60000"/>
              <a:defRPr/>
            </a:pPr>
            <a:r>
              <a:rPr kumimoji="0" lang="en-US"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800 species, </a:t>
            </a:r>
            <a:r>
              <a:rPr lang="en-US" sz="1400" dirty="0" smtClean="0">
                <a:latin typeface="Times New Roman" pitchFamily="18" charset="0"/>
                <a:cs typeface="Times New Roman" pitchFamily="18" charset="0"/>
              </a:rPr>
              <a:t>French Guiana </a:t>
            </a:r>
            <a:r>
              <a:rPr kumimoji="0" lang="en-US"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and Peru</a:t>
            </a:r>
          </a:p>
          <a:p>
            <a:pPr marL="180000" marR="0" lvl="0" indent="-320040" algn="l" defTabSz="914400" rtl="0" eaLnBrk="1" fontAlgn="auto" latinLnBrk="0" hangingPunct="1">
              <a:spcBef>
                <a:spcPts val="600"/>
              </a:spcBef>
              <a:spcAft>
                <a:spcPts val="0"/>
              </a:spcAft>
              <a:buClr>
                <a:schemeClr val="accent2"/>
              </a:buClr>
              <a:buSzPct val="60000"/>
              <a:buFont typeface="Wingdings"/>
              <a:buNone/>
              <a:tabLst/>
              <a:defRPr/>
            </a:pPr>
            <a:r>
              <a:rPr kumimoji="0" lang="en-US"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(project </a:t>
            </a:r>
            <a:r>
              <a:rPr kumimoji="0" lang="en-US" sz="14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AmaLin</a:t>
            </a:r>
            <a:r>
              <a:rPr kumimoji="0" lang="en-US"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t>
            </a:r>
          </a:p>
        </p:txBody>
      </p:sp>
      <p:sp>
        <p:nvSpPr>
          <p:cNvPr id="12"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sp>
        <p:nvSpPr>
          <p:cNvPr id="13"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solidFill>
                  <a:srgbClr val="0099FF"/>
                </a:solidFill>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Results			Conclusion and perspectives</a:t>
            </a:r>
            <a:endParaRPr 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rme libre 23"/>
          <p:cNvSpPr/>
          <p:nvPr/>
        </p:nvSpPr>
        <p:spPr>
          <a:xfrm>
            <a:off x="3345207" y="2176100"/>
            <a:ext cx="1399309" cy="974436"/>
          </a:xfrm>
          <a:custGeom>
            <a:avLst/>
            <a:gdLst>
              <a:gd name="connsiteX0" fmla="*/ 0 w 1399309"/>
              <a:gd name="connsiteY0" fmla="*/ 946727 h 974436"/>
              <a:gd name="connsiteX1" fmla="*/ 180109 w 1399309"/>
              <a:gd name="connsiteY1" fmla="*/ 780473 h 974436"/>
              <a:gd name="connsiteX2" fmla="*/ 360219 w 1399309"/>
              <a:gd name="connsiteY2" fmla="*/ 475673 h 974436"/>
              <a:gd name="connsiteX3" fmla="*/ 512619 w 1399309"/>
              <a:gd name="connsiteY3" fmla="*/ 157018 h 974436"/>
              <a:gd name="connsiteX4" fmla="*/ 706582 w 1399309"/>
              <a:gd name="connsiteY4" fmla="*/ 4618 h 974436"/>
              <a:gd name="connsiteX5" fmla="*/ 914400 w 1399309"/>
              <a:gd name="connsiteY5" fmla="*/ 129309 h 974436"/>
              <a:gd name="connsiteX6" fmla="*/ 1094509 w 1399309"/>
              <a:gd name="connsiteY6" fmla="*/ 586509 h 974436"/>
              <a:gd name="connsiteX7" fmla="*/ 1233055 w 1399309"/>
              <a:gd name="connsiteY7" fmla="*/ 849745 h 974436"/>
              <a:gd name="connsiteX8" fmla="*/ 1399309 w 1399309"/>
              <a:gd name="connsiteY8" fmla="*/ 974436 h 97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09" h="974436">
                <a:moveTo>
                  <a:pt x="0" y="946727"/>
                </a:moveTo>
                <a:cubicBezTo>
                  <a:pt x="60036" y="902854"/>
                  <a:pt x="120073" y="858982"/>
                  <a:pt x="180109" y="780473"/>
                </a:cubicBezTo>
                <a:cubicBezTo>
                  <a:pt x="240145" y="701964"/>
                  <a:pt x="304801" y="579582"/>
                  <a:pt x="360219" y="475673"/>
                </a:cubicBezTo>
                <a:cubicBezTo>
                  <a:pt x="415637" y="371764"/>
                  <a:pt x="454892" y="235527"/>
                  <a:pt x="512619" y="157018"/>
                </a:cubicBezTo>
                <a:cubicBezTo>
                  <a:pt x="570346" y="78509"/>
                  <a:pt x="639619" y="9236"/>
                  <a:pt x="706582" y="4618"/>
                </a:cubicBezTo>
                <a:cubicBezTo>
                  <a:pt x="773545" y="0"/>
                  <a:pt x="849746" y="32327"/>
                  <a:pt x="914400" y="129309"/>
                </a:cubicBezTo>
                <a:cubicBezTo>
                  <a:pt x="979054" y="226291"/>
                  <a:pt x="1041400" y="466436"/>
                  <a:pt x="1094509" y="586509"/>
                </a:cubicBezTo>
                <a:cubicBezTo>
                  <a:pt x="1147618" y="706582"/>
                  <a:pt x="1182255" y="785091"/>
                  <a:pt x="1233055" y="849745"/>
                </a:cubicBezTo>
                <a:cubicBezTo>
                  <a:pt x="1283855" y="914399"/>
                  <a:pt x="1341582" y="944417"/>
                  <a:pt x="1399309" y="974436"/>
                </a:cubicBezTo>
              </a:path>
            </a:pathLst>
          </a:cu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Forme libre 27"/>
          <p:cNvSpPr/>
          <p:nvPr/>
        </p:nvSpPr>
        <p:spPr>
          <a:xfrm>
            <a:off x="3345207" y="3376177"/>
            <a:ext cx="1413164" cy="921327"/>
          </a:xfrm>
          <a:custGeom>
            <a:avLst/>
            <a:gdLst>
              <a:gd name="connsiteX0" fmla="*/ 0 w 1413164"/>
              <a:gd name="connsiteY0" fmla="*/ 907472 h 921327"/>
              <a:gd name="connsiteX1" fmla="*/ 304800 w 1413164"/>
              <a:gd name="connsiteY1" fmla="*/ 768927 h 921327"/>
              <a:gd name="connsiteX2" fmla="*/ 471055 w 1413164"/>
              <a:gd name="connsiteY2" fmla="*/ 561109 h 921327"/>
              <a:gd name="connsiteX3" fmla="*/ 581891 w 1413164"/>
              <a:gd name="connsiteY3" fmla="*/ 131618 h 921327"/>
              <a:gd name="connsiteX4" fmla="*/ 706582 w 1413164"/>
              <a:gd name="connsiteY4" fmla="*/ 6927 h 921327"/>
              <a:gd name="connsiteX5" fmla="*/ 831273 w 1413164"/>
              <a:gd name="connsiteY5" fmla="*/ 173181 h 921327"/>
              <a:gd name="connsiteX6" fmla="*/ 942109 w 1413164"/>
              <a:gd name="connsiteY6" fmla="*/ 561109 h 921327"/>
              <a:gd name="connsiteX7" fmla="*/ 1011382 w 1413164"/>
              <a:gd name="connsiteY7" fmla="*/ 685800 h 921327"/>
              <a:gd name="connsiteX8" fmla="*/ 1094509 w 1413164"/>
              <a:gd name="connsiteY8" fmla="*/ 782781 h 921327"/>
              <a:gd name="connsiteX9" fmla="*/ 1413164 w 1413164"/>
              <a:gd name="connsiteY9" fmla="*/ 921327 h 92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3164" h="921327">
                <a:moveTo>
                  <a:pt x="0" y="907472"/>
                </a:moveTo>
                <a:cubicBezTo>
                  <a:pt x="113145" y="867063"/>
                  <a:pt x="226291" y="826654"/>
                  <a:pt x="304800" y="768927"/>
                </a:cubicBezTo>
                <a:cubicBezTo>
                  <a:pt x="383309" y="711200"/>
                  <a:pt x="424873" y="667327"/>
                  <a:pt x="471055" y="561109"/>
                </a:cubicBezTo>
                <a:cubicBezTo>
                  <a:pt x="517237" y="454891"/>
                  <a:pt x="542637" y="223982"/>
                  <a:pt x="581891" y="131618"/>
                </a:cubicBezTo>
                <a:cubicBezTo>
                  <a:pt x="621146" y="39254"/>
                  <a:pt x="665018" y="0"/>
                  <a:pt x="706582" y="6927"/>
                </a:cubicBezTo>
                <a:cubicBezTo>
                  <a:pt x="748146" y="13854"/>
                  <a:pt x="792019" y="80817"/>
                  <a:pt x="831273" y="173181"/>
                </a:cubicBezTo>
                <a:cubicBezTo>
                  <a:pt x="870528" y="265545"/>
                  <a:pt x="912091" y="475673"/>
                  <a:pt x="942109" y="561109"/>
                </a:cubicBezTo>
                <a:cubicBezTo>
                  <a:pt x="972127" y="646545"/>
                  <a:pt x="985982" y="648855"/>
                  <a:pt x="1011382" y="685800"/>
                </a:cubicBezTo>
                <a:cubicBezTo>
                  <a:pt x="1036782" y="722745"/>
                  <a:pt x="1027545" y="743527"/>
                  <a:pt x="1094509" y="782781"/>
                </a:cubicBezTo>
                <a:cubicBezTo>
                  <a:pt x="1161473" y="822035"/>
                  <a:pt x="1413164" y="921327"/>
                  <a:pt x="1413164" y="921327"/>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Forme libre 30"/>
          <p:cNvSpPr/>
          <p:nvPr/>
        </p:nvSpPr>
        <p:spPr>
          <a:xfrm>
            <a:off x="3372916" y="5502619"/>
            <a:ext cx="1371600" cy="1078345"/>
          </a:xfrm>
          <a:custGeom>
            <a:avLst/>
            <a:gdLst>
              <a:gd name="connsiteX0" fmla="*/ 1371600 w 1371600"/>
              <a:gd name="connsiteY0" fmla="*/ 1078345 h 1078345"/>
              <a:gd name="connsiteX1" fmla="*/ 1274619 w 1371600"/>
              <a:gd name="connsiteY1" fmla="*/ 884381 h 1078345"/>
              <a:gd name="connsiteX2" fmla="*/ 1191491 w 1371600"/>
              <a:gd name="connsiteY2" fmla="*/ 136236 h 1078345"/>
              <a:gd name="connsiteX3" fmla="*/ 1094510 w 1371600"/>
              <a:gd name="connsiteY3" fmla="*/ 66963 h 1078345"/>
              <a:gd name="connsiteX4" fmla="*/ 1039091 w 1371600"/>
              <a:gd name="connsiteY4" fmla="*/ 191654 h 1078345"/>
              <a:gd name="connsiteX5" fmla="*/ 955964 w 1371600"/>
              <a:gd name="connsiteY5" fmla="*/ 634999 h 1078345"/>
              <a:gd name="connsiteX6" fmla="*/ 720437 w 1371600"/>
              <a:gd name="connsiteY6" fmla="*/ 939799 h 1078345"/>
              <a:gd name="connsiteX7" fmla="*/ 0 w 1371600"/>
              <a:gd name="connsiteY7" fmla="*/ 1078345 h 107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078345">
                <a:moveTo>
                  <a:pt x="1371600" y="1078345"/>
                </a:moveTo>
                <a:cubicBezTo>
                  <a:pt x="1338118" y="1059872"/>
                  <a:pt x="1304637" y="1041399"/>
                  <a:pt x="1274619" y="884381"/>
                </a:cubicBezTo>
                <a:cubicBezTo>
                  <a:pt x="1244601" y="727363"/>
                  <a:pt x="1221509" y="272472"/>
                  <a:pt x="1191491" y="136236"/>
                </a:cubicBezTo>
                <a:cubicBezTo>
                  <a:pt x="1161473" y="0"/>
                  <a:pt x="1119910" y="57727"/>
                  <a:pt x="1094510" y="66963"/>
                </a:cubicBezTo>
                <a:cubicBezTo>
                  <a:pt x="1069110" y="76199"/>
                  <a:pt x="1062182" y="96981"/>
                  <a:pt x="1039091" y="191654"/>
                </a:cubicBezTo>
                <a:cubicBezTo>
                  <a:pt x="1016000" y="286327"/>
                  <a:pt x="1009073" y="510308"/>
                  <a:pt x="955964" y="634999"/>
                </a:cubicBezTo>
                <a:cubicBezTo>
                  <a:pt x="902855" y="759690"/>
                  <a:pt x="879764" y="865908"/>
                  <a:pt x="720437" y="939799"/>
                </a:cubicBezTo>
                <a:cubicBezTo>
                  <a:pt x="561110" y="1013690"/>
                  <a:pt x="280555" y="1046017"/>
                  <a:pt x="0" y="1078345"/>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ZoneTexte 47"/>
          <p:cNvSpPr txBox="1"/>
          <p:nvPr/>
        </p:nvSpPr>
        <p:spPr>
          <a:xfrm>
            <a:off x="179512" y="2077878"/>
            <a:ext cx="1656184" cy="584775"/>
          </a:xfrm>
          <a:prstGeom prst="rect">
            <a:avLst/>
          </a:prstGeom>
          <a:noFill/>
        </p:spPr>
        <p:txBody>
          <a:bodyPr wrap="square" rtlCol="0">
            <a:spAutoFit/>
          </a:bodyPr>
          <a:lstStyle/>
          <a:p>
            <a:r>
              <a:rPr lang="en-US" sz="1600" dirty="0" smtClean="0">
                <a:latin typeface="Times New Roman" pitchFamily="18" charset="0"/>
                <a:cs typeface="Times New Roman" pitchFamily="18" charset="0"/>
              </a:rPr>
              <a:t>Regional pool </a:t>
            </a:r>
            <a:r>
              <a:rPr lang="en-US" sz="1600" dirty="0" smtClean="0">
                <a:solidFill>
                  <a:schemeClr val="tx1">
                    <a:lumMod val="75000"/>
                    <a:lumOff val="25000"/>
                  </a:schemeClr>
                </a:solidFill>
                <a:latin typeface="Times New Roman" pitchFamily="18" charset="0"/>
                <a:cs typeface="Times New Roman" pitchFamily="18" charset="0"/>
              </a:rPr>
              <a:t>(trait distribution)</a:t>
            </a:r>
            <a:endParaRPr lang="en-US" sz="1600" dirty="0">
              <a:solidFill>
                <a:schemeClr val="tx1">
                  <a:lumMod val="75000"/>
                  <a:lumOff val="25000"/>
                </a:schemeClr>
              </a:solidFill>
              <a:latin typeface="Times New Roman" pitchFamily="18" charset="0"/>
              <a:cs typeface="Times New Roman" pitchFamily="18" charset="0"/>
            </a:endParaRPr>
          </a:p>
        </p:txBody>
      </p:sp>
      <p:sp>
        <p:nvSpPr>
          <p:cNvPr id="49" name="ZoneTexte 48"/>
          <p:cNvSpPr txBox="1"/>
          <p:nvPr/>
        </p:nvSpPr>
        <p:spPr>
          <a:xfrm>
            <a:off x="193368" y="3237987"/>
            <a:ext cx="1368152" cy="584775"/>
          </a:xfrm>
          <a:prstGeom prst="rect">
            <a:avLst/>
          </a:prstGeom>
          <a:noFill/>
        </p:spPr>
        <p:txBody>
          <a:bodyPr wrap="square" rtlCol="0">
            <a:spAutoFit/>
          </a:bodyPr>
          <a:lstStyle/>
          <a:p>
            <a:r>
              <a:rPr lang="en-US" sz="1600" dirty="0" smtClean="0">
                <a:latin typeface="Times New Roman" pitchFamily="18" charset="0"/>
                <a:cs typeface="Times New Roman" pitchFamily="18" charset="0"/>
              </a:rPr>
              <a:t>Terra </a:t>
            </a:r>
            <a:r>
              <a:rPr lang="en-US" sz="1600" dirty="0" err="1" smtClean="0">
                <a:latin typeface="Times New Roman" pitchFamily="18" charset="0"/>
                <a:cs typeface="Times New Roman" pitchFamily="18" charset="0"/>
              </a:rPr>
              <a:t>firme</a:t>
            </a:r>
            <a:r>
              <a:rPr lang="en-US" sz="1600" dirty="0" smtClean="0">
                <a:latin typeface="Times New Roman" pitchFamily="18" charset="0"/>
                <a:cs typeface="Times New Roman" pitchFamily="18" charset="0"/>
              </a:rPr>
              <a:t> </a:t>
            </a:r>
            <a:r>
              <a:rPr lang="en-US" sz="1600" b="1" dirty="0" smtClean="0">
                <a:solidFill>
                  <a:srgbClr val="FF0000"/>
                </a:solidFill>
                <a:latin typeface="Times New Roman" pitchFamily="18" charset="0"/>
                <a:cs typeface="Times New Roman" pitchFamily="18" charset="0"/>
              </a:rPr>
              <a:t>TF</a:t>
            </a:r>
            <a:endParaRPr lang="en-US" sz="1600" b="1" dirty="0">
              <a:solidFill>
                <a:srgbClr val="FF0000"/>
              </a:solidFill>
              <a:latin typeface="Times New Roman" pitchFamily="18" charset="0"/>
              <a:cs typeface="Times New Roman" pitchFamily="18" charset="0"/>
            </a:endParaRPr>
          </a:p>
        </p:txBody>
      </p:sp>
      <p:sp>
        <p:nvSpPr>
          <p:cNvPr id="50" name="ZoneTexte 49"/>
          <p:cNvSpPr txBox="1"/>
          <p:nvPr/>
        </p:nvSpPr>
        <p:spPr>
          <a:xfrm>
            <a:off x="193368" y="4380896"/>
            <a:ext cx="1368152" cy="830997"/>
          </a:xfrm>
          <a:prstGeom prst="rect">
            <a:avLst/>
          </a:prstGeom>
          <a:noFill/>
        </p:spPr>
        <p:txBody>
          <a:bodyPr wrap="square" rtlCol="0">
            <a:spAutoFit/>
          </a:bodyPr>
          <a:lstStyle/>
          <a:p>
            <a:r>
              <a:rPr lang="en-US" sz="1600" dirty="0" smtClean="0">
                <a:latin typeface="Times New Roman" pitchFamily="18" charset="0"/>
                <a:cs typeface="Times New Roman" pitchFamily="18" charset="0"/>
              </a:rPr>
              <a:t>Seasonally flooded</a:t>
            </a:r>
          </a:p>
          <a:p>
            <a:r>
              <a:rPr lang="en-US" sz="1600" b="1" dirty="0" smtClean="0">
                <a:solidFill>
                  <a:srgbClr val="00B0F0"/>
                </a:solidFill>
                <a:latin typeface="Times New Roman" pitchFamily="18" charset="0"/>
                <a:cs typeface="Times New Roman" pitchFamily="18" charset="0"/>
              </a:rPr>
              <a:t>SF</a:t>
            </a:r>
            <a:endParaRPr lang="en-US" sz="1600" b="1" dirty="0">
              <a:solidFill>
                <a:srgbClr val="00B0F0"/>
              </a:solidFill>
              <a:latin typeface="Times New Roman" pitchFamily="18" charset="0"/>
              <a:cs typeface="Times New Roman" pitchFamily="18" charset="0"/>
            </a:endParaRPr>
          </a:p>
        </p:txBody>
      </p:sp>
      <p:sp>
        <p:nvSpPr>
          <p:cNvPr id="51" name="ZoneTexte 50"/>
          <p:cNvSpPr txBox="1"/>
          <p:nvPr/>
        </p:nvSpPr>
        <p:spPr>
          <a:xfrm>
            <a:off x="193368" y="5547731"/>
            <a:ext cx="1368152" cy="584775"/>
          </a:xfrm>
          <a:prstGeom prst="rect">
            <a:avLst/>
          </a:prstGeom>
          <a:noFill/>
        </p:spPr>
        <p:txBody>
          <a:bodyPr wrap="square" rtlCol="0">
            <a:spAutoFit/>
          </a:bodyPr>
          <a:lstStyle/>
          <a:p>
            <a:r>
              <a:rPr lang="en-US" sz="1600" dirty="0" smtClean="0">
                <a:latin typeface="Times New Roman" pitchFamily="18" charset="0"/>
                <a:cs typeface="Times New Roman" pitchFamily="18" charset="0"/>
              </a:rPr>
              <a:t>White sand</a:t>
            </a:r>
          </a:p>
          <a:p>
            <a:r>
              <a:rPr lang="en-US" sz="1600" b="1" dirty="0" smtClean="0">
                <a:solidFill>
                  <a:srgbClr val="FFC000"/>
                </a:solidFill>
                <a:latin typeface="Times New Roman" pitchFamily="18" charset="0"/>
                <a:cs typeface="Times New Roman" pitchFamily="18" charset="0"/>
              </a:rPr>
              <a:t>WS</a:t>
            </a:r>
            <a:endParaRPr lang="en-US" sz="1600" b="1" dirty="0">
              <a:solidFill>
                <a:srgbClr val="FFC000"/>
              </a:solidFill>
              <a:latin typeface="Times New Roman" pitchFamily="18" charset="0"/>
              <a:cs typeface="Times New Roman" pitchFamily="18" charset="0"/>
            </a:endParaRPr>
          </a:p>
        </p:txBody>
      </p:sp>
      <p:sp>
        <p:nvSpPr>
          <p:cNvPr id="52" name="ZoneTexte 51"/>
          <p:cNvSpPr txBox="1"/>
          <p:nvPr/>
        </p:nvSpPr>
        <p:spPr>
          <a:xfrm>
            <a:off x="2987824" y="1412776"/>
            <a:ext cx="2160240" cy="584775"/>
          </a:xfrm>
          <a:prstGeom prst="rect">
            <a:avLst/>
          </a:prstGeom>
          <a:noFill/>
        </p:spPr>
        <p:txBody>
          <a:bodyPr wrap="square" rtlCol="0">
            <a:spAutoFit/>
          </a:bodyPr>
          <a:lstStyle/>
          <a:p>
            <a:pPr algn="ctr"/>
            <a:r>
              <a:rPr lang="en-US" sz="1600" dirty="0" smtClean="0">
                <a:latin typeface="Times New Roman" pitchFamily="18" charset="0"/>
                <a:cs typeface="Times New Roman" pitchFamily="18" charset="0"/>
              </a:rPr>
              <a:t>wood economics</a:t>
            </a:r>
          </a:p>
          <a:p>
            <a:pPr algn="ctr"/>
            <a:r>
              <a:rPr lang="en-US" sz="1600" dirty="0" smtClean="0">
                <a:latin typeface="Times New Roman" pitchFamily="18" charset="0"/>
                <a:cs typeface="Times New Roman" pitchFamily="18" charset="0"/>
              </a:rPr>
              <a:t>(stem/root)</a:t>
            </a:r>
            <a:endParaRPr lang="en-US" sz="1600" dirty="0">
              <a:latin typeface="Times New Roman" pitchFamily="18" charset="0"/>
              <a:cs typeface="Times New Roman" pitchFamily="18" charset="0"/>
            </a:endParaRPr>
          </a:p>
        </p:txBody>
      </p:sp>
      <p:sp>
        <p:nvSpPr>
          <p:cNvPr id="53" name="ZoneTexte 52"/>
          <p:cNvSpPr txBox="1"/>
          <p:nvPr/>
        </p:nvSpPr>
        <p:spPr>
          <a:xfrm>
            <a:off x="6074229" y="1412776"/>
            <a:ext cx="2160240" cy="338554"/>
          </a:xfrm>
          <a:prstGeom prst="rect">
            <a:avLst/>
          </a:prstGeom>
          <a:noFill/>
        </p:spPr>
        <p:txBody>
          <a:bodyPr wrap="square" rtlCol="0">
            <a:spAutoFit/>
          </a:bodyPr>
          <a:lstStyle/>
          <a:p>
            <a:pPr algn="ctr"/>
            <a:r>
              <a:rPr lang="en-US" sz="1600" dirty="0" smtClean="0">
                <a:latin typeface="Times New Roman" pitchFamily="18" charset="0"/>
                <a:cs typeface="Times New Roman" pitchFamily="18" charset="0"/>
              </a:rPr>
              <a:t>leaf economics</a:t>
            </a:r>
            <a:endParaRPr lang="en-US" sz="1600" dirty="0">
              <a:latin typeface="Times New Roman" pitchFamily="18" charset="0"/>
              <a:cs typeface="Times New Roman" pitchFamily="18" charset="0"/>
            </a:endParaRPr>
          </a:p>
        </p:txBody>
      </p:sp>
      <p:sp>
        <p:nvSpPr>
          <p:cNvPr id="54" name="ZoneTexte 53"/>
          <p:cNvSpPr txBox="1"/>
          <p:nvPr/>
        </p:nvSpPr>
        <p:spPr>
          <a:xfrm>
            <a:off x="4801880" y="2924944"/>
            <a:ext cx="1354296" cy="338554"/>
          </a:xfrm>
          <a:prstGeom prst="rect">
            <a:avLst/>
          </a:prstGeom>
          <a:noFill/>
        </p:spPr>
        <p:txBody>
          <a:bodyPr wrap="square" rtlCol="0">
            <a:spAutoFit/>
          </a:bodyPr>
          <a:lstStyle/>
          <a:p>
            <a:r>
              <a:rPr lang="en-US" sz="1600" dirty="0" smtClean="0">
                <a:latin typeface="Times New Roman" pitchFamily="18" charset="0"/>
                <a:cs typeface="Times New Roman" pitchFamily="18" charset="0"/>
              </a:rPr>
              <a:t>Wood density</a:t>
            </a:r>
            <a:endParaRPr lang="en-US" sz="1600" dirty="0">
              <a:latin typeface="Times New Roman" pitchFamily="18" charset="0"/>
              <a:cs typeface="Times New Roman" pitchFamily="18" charset="0"/>
            </a:endParaRPr>
          </a:p>
        </p:txBody>
      </p:sp>
      <p:sp>
        <p:nvSpPr>
          <p:cNvPr id="58" name="Forme libre 57"/>
          <p:cNvSpPr/>
          <p:nvPr/>
        </p:nvSpPr>
        <p:spPr>
          <a:xfrm flipH="1">
            <a:off x="3353011" y="4365104"/>
            <a:ext cx="1440160" cy="1078345"/>
          </a:xfrm>
          <a:custGeom>
            <a:avLst/>
            <a:gdLst>
              <a:gd name="connsiteX0" fmla="*/ 1371600 w 1371600"/>
              <a:gd name="connsiteY0" fmla="*/ 1078345 h 1078345"/>
              <a:gd name="connsiteX1" fmla="*/ 1274619 w 1371600"/>
              <a:gd name="connsiteY1" fmla="*/ 884381 h 1078345"/>
              <a:gd name="connsiteX2" fmla="*/ 1191491 w 1371600"/>
              <a:gd name="connsiteY2" fmla="*/ 136236 h 1078345"/>
              <a:gd name="connsiteX3" fmla="*/ 1094510 w 1371600"/>
              <a:gd name="connsiteY3" fmla="*/ 66963 h 1078345"/>
              <a:gd name="connsiteX4" fmla="*/ 1039091 w 1371600"/>
              <a:gd name="connsiteY4" fmla="*/ 191654 h 1078345"/>
              <a:gd name="connsiteX5" fmla="*/ 955964 w 1371600"/>
              <a:gd name="connsiteY5" fmla="*/ 634999 h 1078345"/>
              <a:gd name="connsiteX6" fmla="*/ 720437 w 1371600"/>
              <a:gd name="connsiteY6" fmla="*/ 939799 h 1078345"/>
              <a:gd name="connsiteX7" fmla="*/ 0 w 1371600"/>
              <a:gd name="connsiteY7" fmla="*/ 1078345 h 107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078345">
                <a:moveTo>
                  <a:pt x="1371600" y="1078345"/>
                </a:moveTo>
                <a:cubicBezTo>
                  <a:pt x="1338118" y="1059872"/>
                  <a:pt x="1304637" y="1041399"/>
                  <a:pt x="1274619" y="884381"/>
                </a:cubicBezTo>
                <a:cubicBezTo>
                  <a:pt x="1244601" y="727363"/>
                  <a:pt x="1221509" y="272472"/>
                  <a:pt x="1191491" y="136236"/>
                </a:cubicBezTo>
                <a:cubicBezTo>
                  <a:pt x="1161473" y="0"/>
                  <a:pt x="1119910" y="57727"/>
                  <a:pt x="1094510" y="66963"/>
                </a:cubicBezTo>
                <a:cubicBezTo>
                  <a:pt x="1069110" y="76199"/>
                  <a:pt x="1062182" y="96981"/>
                  <a:pt x="1039091" y="191654"/>
                </a:cubicBezTo>
                <a:cubicBezTo>
                  <a:pt x="1016000" y="286327"/>
                  <a:pt x="1009073" y="510308"/>
                  <a:pt x="955964" y="634999"/>
                </a:cubicBezTo>
                <a:cubicBezTo>
                  <a:pt x="902855" y="759690"/>
                  <a:pt x="879764" y="865908"/>
                  <a:pt x="720437" y="939799"/>
                </a:cubicBezTo>
                <a:cubicBezTo>
                  <a:pt x="561110" y="1013690"/>
                  <a:pt x="280555" y="1046017"/>
                  <a:pt x="0" y="1078345"/>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1" name="Groupe 60"/>
          <p:cNvGrpSpPr/>
          <p:nvPr/>
        </p:nvGrpSpPr>
        <p:grpSpPr>
          <a:xfrm>
            <a:off x="3339155" y="2060848"/>
            <a:ext cx="1440954" cy="1080914"/>
            <a:chOff x="7451526" y="2349674"/>
            <a:chExt cx="1440954" cy="1080914"/>
          </a:xfrm>
        </p:grpSpPr>
        <p:cxnSp>
          <p:nvCxnSpPr>
            <p:cNvPr id="56" name="Connecteur droit avec flèche 55"/>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65" name="Groupe 64"/>
          <p:cNvGrpSpPr/>
          <p:nvPr/>
        </p:nvGrpSpPr>
        <p:grpSpPr>
          <a:xfrm>
            <a:off x="3339155" y="3212976"/>
            <a:ext cx="1440954" cy="1080914"/>
            <a:chOff x="7451526" y="2349674"/>
            <a:chExt cx="1440954" cy="1080914"/>
          </a:xfrm>
        </p:grpSpPr>
        <p:cxnSp>
          <p:nvCxnSpPr>
            <p:cNvPr id="66" name="Connecteur droit avec flèche 65"/>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68" name="Groupe 67"/>
          <p:cNvGrpSpPr/>
          <p:nvPr/>
        </p:nvGrpSpPr>
        <p:grpSpPr>
          <a:xfrm>
            <a:off x="3339155" y="4365104"/>
            <a:ext cx="1440954" cy="1080914"/>
            <a:chOff x="7451526" y="2349674"/>
            <a:chExt cx="1440954" cy="1080914"/>
          </a:xfrm>
        </p:grpSpPr>
        <p:cxnSp>
          <p:nvCxnSpPr>
            <p:cNvPr id="69" name="Connecteur droit avec flèche 68"/>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Connecteur droit avec flèche 69"/>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1" name="Groupe 70"/>
          <p:cNvGrpSpPr/>
          <p:nvPr/>
        </p:nvGrpSpPr>
        <p:grpSpPr>
          <a:xfrm>
            <a:off x="3339155" y="5517232"/>
            <a:ext cx="1440954" cy="1080914"/>
            <a:chOff x="7451526" y="2349674"/>
            <a:chExt cx="1440954" cy="1080914"/>
          </a:xfrm>
        </p:grpSpPr>
        <p:cxnSp>
          <p:nvCxnSpPr>
            <p:cNvPr id="72" name="Connecteur droit avec flèche 71"/>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3" name="Connecteur droit avec flèche 72"/>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93" name="Forme libre 92"/>
          <p:cNvSpPr/>
          <p:nvPr/>
        </p:nvSpPr>
        <p:spPr>
          <a:xfrm>
            <a:off x="6427695" y="2176100"/>
            <a:ext cx="1399309" cy="974436"/>
          </a:xfrm>
          <a:custGeom>
            <a:avLst/>
            <a:gdLst>
              <a:gd name="connsiteX0" fmla="*/ 0 w 1399309"/>
              <a:gd name="connsiteY0" fmla="*/ 946727 h 974436"/>
              <a:gd name="connsiteX1" fmla="*/ 180109 w 1399309"/>
              <a:gd name="connsiteY1" fmla="*/ 780473 h 974436"/>
              <a:gd name="connsiteX2" fmla="*/ 360219 w 1399309"/>
              <a:gd name="connsiteY2" fmla="*/ 475673 h 974436"/>
              <a:gd name="connsiteX3" fmla="*/ 512619 w 1399309"/>
              <a:gd name="connsiteY3" fmla="*/ 157018 h 974436"/>
              <a:gd name="connsiteX4" fmla="*/ 706582 w 1399309"/>
              <a:gd name="connsiteY4" fmla="*/ 4618 h 974436"/>
              <a:gd name="connsiteX5" fmla="*/ 914400 w 1399309"/>
              <a:gd name="connsiteY5" fmla="*/ 129309 h 974436"/>
              <a:gd name="connsiteX6" fmla="*/ 1094509 w 1399309"/>
              <a:gd name="connsiteY6" fmla="*/ 586509 h 974436"/>
              <a:gd name="connsiteX7" fmla="*/ 1233055 w 1399309"/>
              <a:gd name="connsiteY7" fmla="*/ 849745 h 974436"/>
              <a:gd name="connsiteX8" fmla="*/ 1399309 w 1399309"/>
              <a:gd name="connsiteY8" fmla="*/ 974436 h 97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09" h="974436">
                <a:moveTo>
                  <a:pt x="0" y="946727"/>
                </a:moveTo>
                <a:cubicBezTo>
                  <a:pt x="60036" y="902854"/>
                  <a:pt x="120073" y="858982"/>
                  <a:pt x="180109" y="780473"/>
                </a:cubicBezTo>
                <a:cubicBezTo>
                  <a:pt x="240145" y="701964"/>
                  <a:pt x="304801" y="579582"/>
                  <a:pt x="360219" y="475673"/>
                </a:cubicBezTo>
                <a:cubicBezTo>
                  <a:pt x="415637" y="371764"/>
                  <a:pt x="454892" y="235527"/>
                  <a:pt x="512619" y="157018"/>
                </a:cubicBezTo>
                <a:cubicBezTo>
                  <a:pt x="570346" y="78509"/>
                  <a:pt x="639619" y="9236"/>
                  <a:pt x="706582" y="4618"/>
                </a:cubicBezTo>
                <a:cubicBezTo>
                  <a:pt x="773545" y="0"/>
                  <a:pt x="849746" y="32327"/>
                  <a:pt x="914400" y="129309"/>
                </a:cubicBezTo>
                <a:cubicBezTo>
                  <a:pt x="979054" y="226291"/>
                  <a:pt x="1041400" y="466436"/>
                  <a:pt x="1094509" y="586509"/>
                </a:cubicBezTo>
                <a:cubicBezTo>
                  <a:pt x="1147618" y="706582"/>
                  <a:pt x="1182255" y="785091"/>
                  <a:pt x="1233055" y="849745"/>
                </a:cubicBezTo>
                <a:cubicBezTo>
                  <a:pt x="1283855" y="914399"/>
                  <a:pt x="1341582" y="944417"/>
                  <a:pt x="1399309" y="974436"/>
                </a:cubicBezTo>
              </a:path>
            </a:pathLst>
          </a:cu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4" name="Forme libre 93"/>
          <p:cNvSpPr/>
          <p:nvPr/>
        </p:nvSpPr>
        <p:spPr>
          <a:xfrm>
            <a:off x="6427695" y="3376177"/>
            <a:ext cx="1413164" cy="921327"/>
          </a:xfrm>
          <a:custGeom>
            <a:avLst/>
            <a:gdLst>
              <a:gd name="connsiteX0" fmla="*/ 0 w 1413164"/>
              <a:gd name="connsiteY0" fmla="*/ 907472 h 921327"/>
              <a:gd name="connsiteX1" fmla="*/ 304800 w 1413164"/>
              <a:gd name="connsiteY1" fmla="*/ 768927 h 921327"/>
              <a:gd name="connsiteX2" fmla="*/ 471055 w 1413164"/>
              <a:gd name="connsiteY2" fmla="*/ 561109 h 921327"/>
              <a:gd name="connsiteX3" fmla="*/ 581891 w 1413164"/>
              <a:gd name="connsiteY3" fmla="*/ 131618 h 921327"/>
              <a:gd name="connsiteX4" fmla="*/ 706582 w 1413164"/>
              <a:gd name="connsiteY4" fmla="*/ 6927 h 921327"/>
              <a:gd name="connsiteX5" fmla="*/ 831273 w 1413164"/>
              <a:gd name="connsiteY5" fmla="*/ 173181 h 921327"/>
              <a:gd name="connsiteX6" fmla="*/ 942109 w 1413164"/>
              <a:gd name="connsiteY6" fmla="*/ 561109 h 921327"/>
              <a:gd name="connsiteX7" fmla="*/ 1011382 w 1413164"/>
              <a:gd name="connsiteY7" fmla="*/ 685800 h 921327"/>
              <a:gd name="connsiteX8" fmla="*/ 1094509 w 1413164"/>
              <a:gd name="connsiteY8" fmla="*/ 782781 h 921327"/>
              <a:gd name="connsiteX9" fmla="*/ 1413164 w 1413164"/>
              <a:gd name="connsiteY9" fmla="*/ 921327 h 92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3164" h="921327">
                <a:moveTo>
                  <a:pt x="0" y="907472"/>
                </a:moveTo>
                <a:cubicBezTo>
                  <a:pt x="113145" y="867063"/>
                  <a:pt x="226291" y="826654"/>
                  <a:pt x="304800" y="768927"/>
                </a:cubicBezTo>
                <a:cubicBezTo>
                  <a:pt x="383309" y="711200"/>
                  <a:pt x="424873" y="667327"/>
                  <a:pt x="471055" y="561109"/>
                </a:cubicBezTo>
                <a:cubicBezTo>
                  <a:pt x="517237" y="454891"/>
                  <a:pt x="542637" y="223982"/>
                  <a:pt x="581891" y="131618"/>
                </a:cubicBezTo>
                <a:cubicBezTo>
                  <a:pt x="621146" y="39254"/>
                  <a:pt x="665018" y="0"/>
                  <a:pt x="706582" y="6927"/>
                </a:cubicBezTo>
                <a:cubicBezTo>
                  <a:pt x="748146" y="13854"/>
                  <a:pt x="792019" y="80817"/>
                  <a:pt x="831273" y="173181"/>
                </a:cubicBezTo>
                <a:cubicBezTo>
                  <a:pt x="870528" y="265545"/>
                  <a:pt x="912091" y="475673"/>
                  <a:pt x="942109" y="561109"/>
                </a:cubicBezTo>
                <a:cubicBezTo>
                  <a:pt x="972127" y="646545"/>
                  <a:pt x="985982" y="648855"/>
                  <a:pt x="1011382" y="685800"/>
                </a:cubicBezTo>
                <a:cubicBezTo>
                  <a:pt x="1036782" y="722745"/>
                  <a:pt x="1027545" y="743527"/>
                  <a:pt x="1094509" y="782781"/>
                </a:cubicBezTo>
                <a:cubicBezTo>
                  <a:pt x="1161473" y="822035"/>
                  <a:pt x="1413164" y="921327"/>
                  <a:pt x="1413164" y="921327"/>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5" name="Forme libre 94"/>
          <p:cNvSpPr/>
          <p:nvPr/>
        </p:nvSpPr>
        <p:spPr>
          <a:xfrm>
            <a:off x="6455404" y="4365104"/>
            <a:ext cx="1371600" cy="1078345"/>
          </a:xfrm>
          <a:custGeom>
            <a:avLst/>
            <a:gdLst>
              <a:gd name="connsiteX0" fmla="*/ 1371600 w 1371600"/>
              <a:gd name="connsiteY0" fmla="*/ 1078345 h 1078345"/>
              <a:gd name="connsiteX1" fmla="*/ 1274619 w 1371600"/>
              <a:gd name="connsiteY1" fmla="*/ 884381 h 1078345"/>
              <a:gd name="connsiteX2" fmla="*/ 1191491 w 1371600"/>
              <a:gd name="connsiteY2" fmla="*/ 136236 h 1078345"/>
              <a:gd name="connsiteX3" fmla="*/ 1094510 w 1371600"/>
              <a:gd name="connsiteY3" fmla="*/ 66963 h 1078345"/>
              <a:gd name="connsiteX4" fmla="*/ 1039091 w 1371600"/>
              <a:gd name="connsiteY4" fmla="*/ 191654 h 1078345"/>
              <a:gd name="connsiteX5" fmla="*/ 955964 w 1371600"/>
              <a:gd name="connsiteY5" fmla="*/ 634999 h 1078345"/>
              <a:gd name="connsiteX6" fmla="*/ 720437 w 1371600"/>
              <a:gd name="connsiteY6" fmla="*/ 939799 h 1078345"/>
              <a:gd name="connsiteX7" fmla="*/ 0 w 1371600"/>
              <a:gd name="connsiteY7" fmla="*/ 1078345 h 107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078345">
                <a:moveTo>
                  <a:pt x="1371600" y="1078345"/>
                </a:moveTo>
                <a:cubicBezTo>
                  <a:pt x="1338118" y="1059872"/>
                  <a:pt x="1304637" y="1041399"/>
                  <a:pt x="1274619" y="884381"/>
                </a:cubicBezTo>
                <a:cubicBezTo>
                  <a:pt x="1244601" y="727363"/>
                  <a:pt x="1221509" y="272472"/>
                  <a:pt x="1191491" y="136236"/>
                </a:cubicBezTo>
                <a:cubicBezTo>
                  <a:pt x="1161473" y="0"/>
                  <a:pt x="1119910" y="57727"/>
                  <a:pt x="1094510" y="66963"/>
                </a:cubicBezTo>
                <a:cubicBezTo>
                  <a:pt x="1069110" y="76199"/>
                  <a:pt x="1062182" y="96981"/>
                  <a:pt x="1039091" y="191654"/>
                </a:cubicBezTo>
                <a:cubicBezTo>
                  <a:pt x="1016000" y="286327"/>
                  <a:pt x="1009073" y="510308"/>
                  <a:pt x="955964" y="634999"/>
                </a:cubicBezTo>
                <a:cubicBezTo>
                  <a:pt x="902855" y="759690"/>
                  <a:pt x="879764" y="865908"/>
                  <a:pt x="720437" y="939799"/>
                </a:cubicBezTo>
                <a:cubicBezTo>
                  <a:pt x="561110" y="1013690"/>
                  <a:pt x="280555" y="1046017"/>
                  <a:pt x="0" y="1078345"/>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6" name="ZoneTexte 95"/>
          <p:cNvSpPr txBox="1"/>
          <p:nvPr/>
        </p:nvSpPr>
        <p:spPr>
          <a:xfrm>
            <a:off x="7884368" y="2924944"/>
            <a:ext cx="1368152" cy="338554"/>
          </a:xfrm>
          <a:prstGeom prst="rect">
            <a:avLst/>
          </a:prstGeom>
          <a:noFill/>
        </p:spPr>
        <p:txBody>
          <a:bodyPr wrap="square" rtlCol="0">
            <a:spAutoFit/>
          </a:bodyPr>
          <a:lstStyle/>
          <a:p>
            <a:r>
              <a:rPr lang="en-US" sz="1600" dirty="0" smtClean="0">
                <a:latin typeface="Times New Roman" pitchFamily="18" charset="0"/>
                <a:cs typeface="Times New Roman" pitchFamily="18" charset="0"/>
              </a:rPr>
              <a:t>SLA</a:t>
            </a:r>
            <a:endParaRPr lang="en-US" sz="1600" dirty="0">
              <a:latin typeface="Times New Roman" pitchFamily="18" charset="0"/>
              <a:cs typeface="Times New Roman" pitchFamily="18" charset="0"/>
            </a:endParaRPr>
          </a:p>
        </p:txBody>
      </p:sp>
      <p:grpSp>
        <p:nvGrpSpPr>
          <p:cNvPr id="98" name="Groupe 97"/>
          <p:cNvGrpSpPr/>
          <p:nvPr/>
        </p:nvGrpSpPr>
        <p:grpSpPr>
          <a:xfrm>
            <a:off x="6421643" y="2060848"/>
            <a:ext cx="1440954" cy="1080914"/>
            <a:chOff x="7451526" y="2349674"/>
            <a:chExt cx="1440954" cy="1080914"/>
          </a:xfrm>
        </p:grpSpPr>
        <p:cxnSp>
          <p:nvCxnSpPr>
            <p:cNvPr id="99" name="Connecteur droit avec flèche 98"/>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0" name="Connecteur droit avec flèche 99"/>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01" name="Groupe 100"/>
          <p:cNvGrpSpPr/>
          <p:nvPr/>
        </p:nvGrpSpPr>
        <p:grpSpPr>
          <a:xfrm>
            <a:off x="6421643" y="3212976"/>
            <a:ext cx="1440954" cy="1080914"/>
            <a:chOff x="7451526" y="2349674"/>
            <a:chExt cx="1440954" cy="1080914"/>
          </a:xfrm>
        </p:grpSpPr>
        <p:cxnSp>
          <p:nvCxnSpPr>
            <p:cNvPr id="102" name="Connecteur droit avec flèche 101"/>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3" name="Connecteur droit avec flèche 102"/>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07" name="Groupe 106"/>
          <p:cNvGrpSpPr/>
          <p:nvPr/>
        </p:nvGrpSpPr>
        <p:grpSpPr>
          <a:xfrm>
            <a:off x="6421643" y="4379717"/>
            <a:ext cx="1440954" cy="1080914"/>
            <a:chOff x="7451526" y="2349674"/>
            <a:chExt cx="1440954" cy="1080914"/>
          </a:xfrm>
        </p:grpSpPr>
        <p:cxnSp>
          <p:nvCxnSpPr>
            <p:cNvPr id="108" name="Connecteur droit avec flèche 107"/>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9" name="Connecteur droit avec flèche 108"/>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6"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pic>
        <p:nvPicPr>
          <p:cNvPr id="55" name="Picture 3" descr="C:\Fortunel\Privé\Photos\TF.jpg"/>
          <p:cNvPicPr>
            <a:picLocks noChangeAspect="1" noChangeArrowheads="1"/>
          </p:cNvPicPr>
          <p:nvPr/>
        </p:nvPicPr>
        <p:blipFill>
          <a:blip r:embed="rId4" cstate="print"/>
          <a:srcRect l="7788"/>
          <a:stretch>
            <a:fillRect/>
          </a:stretch>
        </p:blipFill>
        <p:spPr bwMode="auto">
          <a:xfrm>
            <a:off x="1475656" y="3204071"/>
            <a:ext cx="1336216" cy="1089025"/>
          </a:xfrm>
          <a:prstGeom prst="rect">
            <a:avLst/>
          </a:prstGeom>
          <a:noFill/>
        </p:spPr>
      </p:pic>
      <p:pic>
        <p:nvPicPr>
          <p:cNvPr id="57" name="Picture 2" descr="C:\Fortunel\Privé\Photos\BF.jpg"/>
          <p:cNvPicPr>
            <a:picLocks noChangeAspect="1" noChangeArrowheads="1"/>
          </p:cNvPicPr>
          <p:nvPr/>
        </p:nvPicPr>
        <p:blipFill>
          <a:blip r:embed="rId5" cstate="print"/>
          <a:srcRect r="9796"/>
          <a:stretch>
            <a:fillRect/>
          </a:stretch>
        </p:blipFill>
        <p:spPr bwMode="auto">
          <a:xfrm>
            <a:off x="1475656" y="4355165"/>
            <a:ext cx="1328885" cy="1104900"/>
          </a:xfrm>
          <a:prstGeom prst="rect">
            <a:avLst/>
          </a:prstGeom>
          <a:noFill/>
        </p:spPr>
      </p:pic>
      <p:pic>
        <p:nvPicPr>
          <p:cNvPr id="60" name="Picture 5" descr="C:\Fortunel\Privé\Photos\2009\Petite Montagne Tortue (23-26 11 09)\Christophe Maître - INRA\WS.jpg"/>
          <p:cNvPicPr>
            <a:picLocks noChangeAspect="1" noChangeArrowheads="1"/>
          </p:cNvPicPr>
          <p:nvPr/>
        </p:nvPicPr>
        <p:blipFill>
          <a:blip r:embed="rId6" cstate="print"/>
          <a:srcRect/>
          <a:stretch>
            <a:fillRect/>
          </a:stretch>
        </p:blipFill>
        <p:spPr bwMode="auto">
          <a:xfrm>
            <a:off x="1475656" y="5517232"/>
            <a:ext cx="1363345" cy="1129284"/>
          </a:xfrm>
          <a:prstGeom prst="rect">
            <a:avLst/>
          </a:prstGeom>
          <a:noFill/>
        </p:spPr>
      </p:pic>
      <p:pic>
        <p:nvPicPr>
          <p:cNvPr id="75" name="Picture 4" descr="C:\Fortunel\Boulot\Post Doc\NL110515 leaf.jpg"/>
          <p:cNvPicPr>
            <a:picLocks noChangeAspect="1" noChangeArrowheads="1"/>
          </p:cNvPicPr>
          <p:nvPr/>
        </p:nvPicPr>
        <p:blipFill>
          <a:blip r:embed="rId7" cstate="print"/>
          <a:srcRect/>
          <a:stretch>
            <a:fillRect/>
          </a:stretch>
        </p:blipFill>
        <p:spPr bwMode="auto">
          <a:xfrm rot="10800000" flipH="1">
            <a:off x="7831360" y="1033643"/>
            <a:ext cx="1205136" cy="729234"/>
          </a:xfrm>
          <a:prstGeom prst="rect">
            <a:avLst/>
          </a:prstGeom>
          <a:noFill/>
        </p:spPr>
      </p:pic>
      <p:pic>
        <p:nvPicPr>
          <p:cNvPr id="76" name="Picture 5" descr="C:\Fortunel\Boulot\Post Doc\NL110515.jpg"/>
          <p:cNvPicPr>
            <a:picLocks noChangeAspect="1" noChangeArrowheads="1"/>
          </p:cNvPicPr>
          <p:nvPr/>
        </p:nvPicPr>
        <p:blipFill>
          <a:blip r:embed="rId8" cstate="print"/>
          <a:srcRect/>
          <a:stretch>
            <a:fillRect/>
          </a:stretch>
        </p:blipFill>
        <p:spPr bwMode="auto">
          <a:xfrm>
            <a:off x="4820018" y="1079017"/>
            <a:ext cx="688086" cy="674370"/>
          </a:xfrm>
          <a:prstGeom prst="rect">
            <a:avLst/>
          </a:prstGeom>
          <a:noFill/>
        </p:spPr>
      </p:pic>
      <p:sp>
        <p:nvSpPr>
          <p:cNvPr id="4" name="Titre 3"/>
          <p:cNvSpPr>
            <a:spLocks noGrp="1"/>
          </p:cNvSpPr>
          <p:nvPr>
            <p:ph type="title"/>
          </p:nvPr>
        </p:nvSpPr>
        <p:spPr/>
        <p:txBody>
          <a:bodyPr>
            <a:noAutofit/>
          </a:bodyPr>
          <a:lstStyle/>
          <a:p>
            <a:r>
              <a:rPr lang="en-US" sz="2800" dirty="0" smtClean="0">
                <a:latin typeface="Times New Roman" pitchFamily="18" charset="0"/>
                <a:cs typeface="Times New Roman" pitchFamily="18" charset="0"/>
              </a:rPr>
              <a:t>Prediction of direction of environmental filtering</a:t>
            </a:r>
            <a:endParaRPr lang="en-US" sz="2800" dirty="0">
              <a:latin typeface="Times New Roman" pitchFamily="18" charset="0"/>
              <a:cs typeface="Times New Roman" pitchFamily="18" charset="0"/>
            </a:endParaRPr>
          </a:p>
        </p:txBody>
      </p:sp>
      <p:sp>
        <p:nvSpPr>
          <p:cNvPr id="64"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solidFill>
                  <a:srgbClr val="0099FF"/>
                </a:solidFill>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latin typeface="Times New Roman" pitchFamily="18" charset="0"/>
                <a:cs typeface="Times New Roman" pitchFamily="18" charset="0"/>
              </a:rPr>
              <a:t>Material and methods			Results			Conclusion and perspectives</a:t>
            </a:r>
            <a:endParaRPr lang="en-US" sz="1000" dirty="0">
              <a:latin typeface="Times New Roman" pitchFamily="18" charset="0"/>
              <a:cs typeface="Times New Roman" pitchFamily="18" charset="0"/>
            </a:endParaRPr>
          </a:p>
        </p:txBody>
      </p:sp>
      <p:sp>
        <p:nvSpPr>
          <p:cNvPr id="62" name="Forme libre 61"/>
          <p:cNvSpPr/>
          <p:nvPr/>
        </p:nvSpPr>
        <p:spPr>
          <a:xfrm flipH="1">
            <a:off x="6444208" y="5516438"/>
            <a:ext cx="1440160" cy="1078345"/>
          </a:xfrm>
          <a:custGeom>
            <a:avLst/>
            <a:gdLst>
              <a:gd name="connsiteX0" fmla="*/ 1371600 w 1371600"/>
              <a:gd name="connsiteY0" fmla="*/ 1078345 h 1078345"/>
              <a:gd name="connsiteX1" fmla="*/ 1274619 w 1371600"/>
              <a:gd name="connsiteY1" fmla="*/ 884381 h 1078345"/>
              <a:gd name="connsiteX2" fmla="*/ 1191491 w 1371600"/>
              <a:gd name="connsiteY2" fmla="*/ 136236 h 1078345"/>
              <a:gd name="connsiteX3" fmla="*/ 1094510 w 1371600"/>
              <a:gd name="connsiteY3" fmla="*/ 66963 h 1078345"/>
              <a:gd name="connsiteX4" fmla="*/ 1039091 w 1371600"/>
              <a:gd name="connsiteY4" fmla="*/ 191654 h 1078345"/>
              <a:gd name="connsiteX5" fmla="*/ 955964 w 1371600"/>
              <a:gd name="connsiteY5" fmla="*/ 634999 h 1078345"/>
              <a:gd name="connsiteX6" fmla="*/ 720437 w 1371600"/>
              <a:gd name="connsiteY6" fmla="*/ 939799 h 1078345"/>
              <a:gd name="connsiteX7" fmla="*/ 0 w 1371600"/>
              <a:gd name="connsiteY7" fmla="*/ 1078345 h 107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078345">
                <a:moveTo>
                  <a:pt x="1371600" y="1078345"/>
                </a:moveTo>
                <a:cubicBezTo>
                  <a:pt x="1338118" y="1059872"/>
                  <a:pt x="1304637" y="1041399"/>
                  <a:pt x="1274619" y="884381"/>
                </a:cubicBezTo>
                <a:cubicBezTo>
                  <a:pt x="1244601" y="727363"/>
                  <a:pt x="1221509" y="272472"/>
                  <a:pt x="1191491" y="136236"/>
                </a:cubicBezTo>
                <a:cubicBezTo>
                  <a:pt x="1161473" y="0"/>
                  <a:pt x="1119910" y="57727"/>
                  <a:pt x="1094510" y="66963"/>
                </a:cubicBezTo>
                <a:cubicBezTo>
                  <a:pt x="1069110" y="76199"/>
                  <a:pt x="1062182" y="96981"/>
                  <a:pt x="1039091" y="191654"/>
                </a:cubicBezTo>
                <a:cubicBezTo>
                  <a:pt x="1016000" y="286327"/>
                  <a:pt x="1009073" y="510308"/>
                  <a:pt x="955964" y="634999"/>
                </a:cubicBezTo>
                <a:cubicBezTo>
                  <a:pt x="902855" y="759690"/>
                  <a:pt x="879764" y="865908"/>
                  <a:pt x="720437" y="939799"/>
                </a:cubicBezTo>
                <a:cubicBezTo>
                  <a:pt x="561110" y="1013690"/>
                  <a:pt x="280555" y="1046017"/>
                  <a:pt x="0" y="1078345"/>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3" name="Groupe 62"/>
          <p:cNvGrpSpPr/>
          <p:nvPr/>
        </p:nvGrpSpPr>
        <p:grpSpPr>
          <a:xfrm>
            <a:off x="6430352" y="5516438"/>
            <a:ext cx="1440954" cy="1080914"/>
            <a:chOff x="7451526" y="2349674"/>
            <a:chExt cx="1440954" cy="1080914"/>
          </a:xfrm>
        </p:grpSpPr>
        <p:cxnSp>
          <p:nvCxnSpPr>
            <p:cNvPr id="74" name="Connecteur droit avec flèche 73"/>
            <p:cNvCxnSpPr/>
            <p:nvPr/>
          </p:nvCxnSpPr>
          <p:spPr>
            <a:xfrm>
              <a:off x="7452320" y="3429000"/>
              <a:ext cx="144016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7" name="Connecteur droit avec flèche 76"/>
            <p:cNvCxnSpPr/>
            <p:nvPr/>
          </p:nvCxnSpPr>
          <p:spPr>
            <a:xfrm rot="5400000" flipH="1" flipV="1">
              <a:off x="6912260" y="2888940"/>
              <a:ext cx="108012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1" grpId="0" animBg="1"/>
      <p:bldP spid="58" grpId="0" animBg="1"/>
      <p:bldP spid="94" grpId="0" animBg="1"/>
      <p:bldP spid="95" grpId="0" animBg="1"/>
      <p:bldP spid="6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sz="2800" dirty="0" smtClean="0">
                <a:solidFill>
                  <a:prstClr val="black"/>
                </a:solidFill>
                <a:latin typeface="Times New Roman" pitchFamily="18" charset="0"/>
                <a:cs typeface="Times New Roman" pitchFamily="18" charset="0"/>
              </a:rPr>
              <a:t>Plot network of </a:t>
            </a:r>
            <a:r>
              <a:rPr lang="en-US" sz="2800" dirty="0" err="1" smtClean="0">
                <a:solidFill>
                  <a:prstClr val="black"/>
                </a:solidFill>
                <a:latin typeface="Times New Roman" pitchFamily="18" charset="0"/>
                <a:cs typeface="Times New Roman" pitchFamily="18" charset="0"/>
              </a:rPr>
              <a:t>AmaLin</a:t>
            </a:r>
            <a:r>
              <a:rPr lang="en-US" sz="2800" dirty="0" smtClean="0">
                <a:solidFill>
                  <a:prstClr val="black"/>
                </a:solidFill>
                <a:latin typeface="Times New Roman" pitchFamily="18" charset="0"/>
                <a:cs typeface="Times New Roman" pitchFamily="18" charset="0"/>
              </a:rPr>
              <a:t> project</a:t>
            </a:r>
            <a:endParaRPr lang="fr-FR" sz="2800" dirty="0">
              <a:latin typeface="Times New Roman" pitchFamily="18" charset="0"/>
              <a:cs typeface="Times New Roman" pitchFamily="18" charset="0"/>
            </a:endParaRPr>
          </a:p>
        </p:txBody>
      </p:sp>
      <p:sp>
        <p:nvSpPr>
          <p:cNvPr id="17"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solidFill>
                  <a:srgbClr val="0099FF"/>
                </a:solidFill>
                <a:latin typeface="Times New Roman" pitchFamily="18" charset="0"/>
                <a:cs typeface="Times New Roman" pitchFamily="18" charset="0"/>
              </a:rPr>
              <a:t>Material and methods</a:t>
            </a:r>
            <a:r>
              <a:rPr lang="en-US" sz="1000" dirty="0" smtClean="0">
                <a:latin typeface="Times New Roman" pitchFamily="18" charset="0"/>
                <a:cs typeface="Times New Roman" pitchFamily="18" charset="0"/>
              </a:rPr>
              <a:t>			Results			Conclusion and perspectives</a:t>
            </a:r>
            <a:endParaRPr lang="en-US" sz="1000" dirty="0">
              <a:latin typeface="Times New Roman" pitchFamily="18" charset="0"/>
              <a:cs typeface="Times New Roman" pitchFamily="18" charset="0"/>
            </a:endParaRPr>
          </a:p>
        </p:txBody>
      </p:sp>
      <p:sp>
        <p:nvSpPr>
          <p:cNvPr id="18"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pic>
        <p:nvPicPr>
          <p:cNvPr id="20" name="Picture 2"/>
          <p:cNvPicPr>
            <a:picLocks noChangeAspect="1" noChangeArrowheads="1"/>
          </p:cNvPicPr>
          <p:nvPr/>
        </p:nvPicPr>
        <p:blipFill>
          <a:blip r:embed="rId3" cstate="print"/>
          <a:srcRect/>
          <a:stretch>
            <a:fillRect/>
          </a:stretch>
        </p:blipFill>
        <p:spPr bwMode="auto">
          <a:xfrm>
            <a:off x="680273" y="1556792"/>
            <a:ext cx="7766304" cy="4809744"/>
          </a:xfrm>
          <a:prstGeom prst="rect">
            <a:avLst/>
          </a:prstGeom>
          <a:noFill/>
          <a:ln w="9525">
            <a:noFill/>
            <a:miter lim="800000"/>
            <a:headEnd/>
            <a:tailEnd/>
          </a:ln>
        </p:spPr>
      </p:pic>
      <p:sp>
        <p:nvSpPr>
          <p:cNvPr id="21" name="ZoneTexte 20"/>
          <p:cNvSpPr txBox="1"/>
          <p:nvPr/>
        </p:nvSpPr>
        <p:spPr>
          <a:xfrm>
            <a:off x="971599" y="1846565"/>
            <a:ext cx="2506425" cy="769441"/>
          </a:xfrm>
          <a:prstGeom prst="rect">
            <a:avLst/>
          </a:prstGeom>
          <a:noFill/>
        </p:spPr>
        <p:txBody>
          <a:bodyPr wrap="square" rtlCol="0">
            <a:spAutoFit/>
          </a:bodyPr>
          <a:lstStyle/>
          <a:p>
            <a:pPr defTabSz="0"/>
            <a:r>
              <a:rPr lang="en-US" sz="1600" b="1" dirty="0" smtClean="0">
                <a:latin typeface="Times New Roman" pitchFamily="18" charset="0"/>
                <a:cs typeface="Times New Roman" pitchFamily="18" charset="0"/>
              </a:rPr>
              <a:t>74 plots</a:t>
            </a:r>
          </a:p>
          <a:p>
            <a:pPr defTabSz="0"/>
            <a:r>
              <a:rPr lang="en-US" sz="1400" dirty="0" smtClean="0">
                <a:latin typeface="Times New Roman" pitchFamily="18" charset="0"/>
                <a:cs typeface="Times New Roman" pitchFamily="18" charset="0"/>
              </a:rPr>
              <a:t>Modified-Gentry</a:t>
            </a:r>
          </a:p>
          <a:p>
            <a:pPr defTabSz="0"/>
            <a:r>
              <a:rPr lang="en-US" sz="1400" dirty="0" smtClean="0">
                <a:latin typeface="Times New Roman" pitchFamily="18" charset="0"/>
                <a:cs typeface="Times New Roman" pitchFamily="18" charset="0"/>
              </a:rPr>
              <a:t>French Guiana and Peru</a:t>
            </a:r>
          </a:p>
        </p:txBody>
      </p:sp>
      <p:sp>
        <p:nvSpPr>
          <p:cNvPr id="10" name="ZoneTexte 4"/>
          <p:cNvSpPr txBox="1">
            <a:spLocks noChangeArrowheads="1"/>
          </p:cNvSpPr>
          <p:nvPr/>
        </p:nvSpPr>
        <p:spPr bwMode="auto">
          <a:xfrm>
            <a:off x="2786050" y="6500834"/>
            <a:ext cx="3591522" cy="307777"/>
          </a:xfrm>
          <a:prstGeom prst="rect">
            <a:avLst/>
          </a:prstGeom>
          <a:noFill/>
          <a:ln w="9525">
            <a:noFill/>
            <a:miter lim="800000"/>
            <a:headEnd/>
            <a:tailEnd/>
          </a:ln>
        </p:spPr>
        <p:txBody>
          <a:bodyPr wrap="square">
            <a:spAutoFit/>
          </a:bodyPr>
          <a:lstStyle/>
          <a:p>
            <a:pPr algn="r"/>
            <a:r>
              <a:rPr lang="en-US" sz="1400" dirty="0" smtClean="0">
                <a:latin typeface="Times New Roman" pitchFamily="18" charset="0"/>
                <a:cs typeface="Times New Roman" pitchFamily="18" charset="0"/>
              </a:rPr>
              <a:t>Baraloto </a:t>
            </a:r>
            <a:r>
              <a:rPr lang="en-US" sz="1400" i="1" dirty="0" smtClean="0">
                <a:latin typeface="Times New Roman" pitchFamily="18" charset="0"/>
                <a:cs typeface="Times New Roman" pitchFamily="18" charset="0"/>
              </a:rPr>
              <a:t>et al. </a:t>
            </a:r>
            <a:r>
              <a:rPr lang="en-US" sz="1400" dirty="0" smtClean="0">
                <a:latin typeface="Times New Roman" pitchFamily="18" charset="0"/>
                <a:cs typeface="Times New Roman" pitchFamily="18" charset="0"/>
              </a:rPr>
              <a:t>2011. Global Change Biology</a:t>
            </a:r>
            <a:endParaRPr lang="en-US"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sz="2800" dirty="0" smtClean="0">
                <a:solidFill>
                  <a:srgbClr val="000000"/>
                </a:solidFill>
                <a:latin typeface="Times New Roman" pitchFamily="18" charset="0"/>
                <a:cs typeface="Times New Roman" pitchFamily="18" charset="0"/>
              </a:rPr>
              <a:t>Three </a:t>
            </a:r>
            <a:r>
              <a:rPr lang="en-US" sz="2800" dirty="0" smtClean="0">
                <a:solidFill>
                  <a:srgbClr val="000000"/>
                </a:solidFill>
                <a:latin typeface="Times New Roman" pitchFamily="18" charset="0"/>
                <a:cs typeface="Times New Roman" pitchFamily="18" charset="0"/>
              </a:rPr>
              <a:t>contrasting habitats</a:t>
            </a:r>
            <a:br>
              <a:rPr lang="en-US" sz="2800" dirty="0" smtClean="0">
                <a:solidFill>
                  <a:srgbClr val="000000"/>
                </a:solidFill>
                <a:latin typeface="Times New Roman" pitchFamily="18" charset="0"/>
                <a:cs typeface="Times New Roman" pitchFamily="18" charset="0"/>
              </a:rPr>
            </a:br>
            <a:r>
              <a:rPr lang="en-US" sz="2800" dirty="0" smtClean="0">
                <a:solidFill>
                  <a:srgbClr val="000000"/>
                </a:solidFill>
                <a:latin typeface="Times New Roman" pitchFamily="18" charset="0"/>
                <a:cs typeface="Times New Roman" pitchFamily="18" charset="0"/>
              </a:rPr>
              <a:t>across a broad environmental gradient</a:t>
            </a:r>
            <a:endParaRPr lang="fr-FR" sz="2800" dirty="0">
              <a:latin typeface="Times New Roman" pitchFamily="18" charset="0"/>
              <a:cs typeface="Times New Roman" pitchFamily="18" charset="0"/>
            </a:endParaRPr>
          </a:p>
        </p:txBody>
      </p:sp>
      <p:sp>
        <p:nvSpPr>
          <p:cNvPr id="18" name="Line 27"/>
          <p:cNvSpPr>
            <a:spLocks noChangeShapeType="1"/>
          </p:cNvSpPr>
          <p:nvPr/>
        </p:nvSpPr>
        <p:spPr bwMode="auto">
          <a:xfrm>
            <a:off x="0" y="271463"/>
            <a:ext cx="9144000" cy="0"/>
          </a:xfrm>
          <a:prstGeom prst="line">
            <a:avLst/>
          </a:prstGeom>
          <a:noFill/>
          <a:ln w="9525">
            <a:solidFill>
              <a:schemeClr val="tx1"/>
            </a:solidFill>
            <a:round/>
            <a:headEnd/>
            <a:tailEnd/>
          </a:ln>
        </p:spPr>
        <p:txBody>
          <a:bodyPr wrap="none" anchor="ctr"/>
          <a:lstStyle/>
          <a:p>
            <a:endParaRPr lang="en-US">
              <a:latin typeface="Times New Roman" pitchFamily="18" charset="0"/>
              <a:cs typeface="Times New Roman" pitchFamily="18" charset="0"/>
            </a:endParaRPr>
          </a:p>
        </p:txBody>
      </p:sp>
      <p:pic>
        <p:nvPicPr>
          <p:cNvPr id="20" name="Picture 2" descr="C:\Fortunel\Privé\Photos\BF.jpg"/>
          <p:cNvPicPr>
            <a:picLocks noChangeAspect="1" noChangeArrowheads="1"/>
          </p:cNvPicPr>
          <p:nvPr/>
        </p:nvPicPr>
        <p:blipFill>
          <a:blip r:embed="rId4" cstate="print"/>
          <a:srcRect r="9796"/>
          <a:stretch>
            <a:fillRect/>
          </a:stretch>
        </p:blipFill>
        <p:spPr bwMode="auto">
          <a:xfrm>
            <a:off x="3585609" y="1279698"/>
            <a:ext cx="1951071" cy="1622228"/>
          </a:xfrm>
          <a:prstGeom prst="rect">
            <a:avLst/>
          </a:prstGeom>
          <a:noFill/>
        </p:spPr>
      </p:pic>
      <p:pic>
        <p:nvPicPr>
          <p:cNvPr id="21" name="Picture 3" descr="C:\Fortunel\Privé\Photos\TF.jpg"/>
          <p:cNvPicPr>
            <a:picLocks noChangeAspect="1" noChangeArrowheads="1"/>
          </p:cNvPicPr>
          <p:nvPr/>
        </p:nvPicPr>
        <p:blipFill>
          <a:blip r:embed="rId5" cstate="print"/>
          <a:srcRect l="7788"/>
          <a:stretch>
            <a:fillRect/>
          </a:stretch>
        </p:blipFill>
        <p:spPr bwMode="auto">
          <a:xfrm>
            <a:off x="1079630" y="1283035"/>
            <a:ext cx="1980202" cy="1613871"/>
          </a:xfrm>
          <a:prstGeom prst="rect">
            <a:avLst/>
          </a:prstGeom>
          <a:noFill/>
        </p:spPr>
      </p:pic>
      <p:pic>
        <p:nvPicPr>
          <p:cNvPr id="22" name="Picture 5" descr="C:\Fortunel\Privé\Photos\2009\Petite Montagne Tortue (23-26 11 09)\Christophe Maître - INRA\WS.jpg"/>
          <p:cNvPicPr>
            <a:picLocks noChangeAspect="1" noChangeArrowheads="1"/>
          </p:cNvPicPr>
          <p:nvPr/>
        </p:nvPicPr>
        <p:blipFill>
          <a:blip r:embed="rId6" cstate="print"/>
          <a:srcRect/>
          <a:stretch>
            <a:fillRect/>
          </a:stretch>
        </p:blipFill>
        <p:spPr bwMode="auto">
          <a:xfrm>
            <a:off x="6084168" y="1285258"/>
            <a:ext cx="1944216" cy="1610430"/>
          </a:xfrm>
          <a:prstGeom prst="rect">
            <a:avLst/>
          </a:prstGeom>
          <a:noFill/>
        </p:spPr>
      </p:pic>
      <p:sp>
        <p:nvSpPr>
          <p:cNvPr id="23" name="ZoneTexte 22"/>
          <p:cNvSpPr txBox="1"/>
          <p:nvPr/>
        </p:nvSpPr>
        <p:spPr>
          <a:xfrm>
            <a:off x="1404725" y="2886686"/>
            <a:ext cx="1322778" cy="523220"/>
          </a:xfrm>
          <a:prstGeom prst="rect">
            <a:avLst/>
          </a:prstGeom>
          <a:noFill/>
        </p:spPr>
        <p:txBody>
          <a:bodyPr wrap="square" rtlCol="0">
            <a:spAutoFit/>
          </a:bodyPr>
          <a:lstStyle/>
          <a:p>
            <a:pPr algn="ctr"/>
            <a:r>
              <a:rPr lang="en-US" sz="1400" dirty="0" smtClean="0">
                <a:latin typeface="Times New Roman" pitchFamily="18" charset="0"/>
                <a:cs typeface="Times New Roman" pitchFamily="18" charset="0"/>
              </a:rPr>
              <a:t>Terra </a:t>
            </a:r>
            <a:r>
              <a:rPr lang="en-US" sz="1400" dirty="0" err="1" smtClean="0">
                <a:latin typeface="Times New Roman" pitchFamily="18" charset="0"/>
                <a:cs typeface="Times New Roman" pitchFamily="18" charset="0"/>
              </a:rPr>
              <a:t>firme</a:t>
            </a:r>
            <a:r>
              <a:rPr lang="en-US" sz="1400" dirty="0" smtClean="0">
                <a:latin typeface="Times New Roman" pitchFamily="18" charset="0"/>
                <a:cs typeface="Times New Roman" pitchFamily="18" charset="0"/>
              </a:rPr>
              <a:t> (</a:t>
            </a:r>
            <a:r>
              <a:rPr lang="en-US" sz="1400" dirty="0" smtClean="0">
                <a:solidFill>
                  <a:srgbClr val="FF0000"/>
                </a:solidFill>
                <a:latin typeface="Times New Roman" pitchFamily="18" charset="0"/>
                <a:cs typeface="Times New Roman" pitchFamily="18" charset="0"/>
              </a:rPr>
              <a:t>TF</a:t>
            </a:r>
            <a:r>
              <a:rPr lang="en-US" sz="1400" dirty="0" smtClean="0">
                <a:latin typeface="Times New Roman" pitchFamily="18" charset="0"/>
                <a:cs typeface="Times New Roman" pitchFamily="18" charset="0"/>
              </a:rPr>
              <a:t>)</a:t>
            </a:r>
            <a:endParaRPr lang="en-US" sz="1400" dirty="0">
              <a:latin typeface="Times New Roman" pitchFamily="18" charset="0"/>
              <a:cs typeface="Times New Roman" pitchFamily="18" charset="0"/>
            </a:endParaRPr>
          </a:p>
        </p:txBody>
      </p:sp>
      <p:sp>
        <p:nvSpPr>
          <p:cNvPr id="24" name="ZoneTexte 23"/>
          <p:cNvSpPr txBox="1"/>
          <p:nvPr/>
        </p:nvSpPr>
        <p:spPr>
          <a:xfrm>
            <a:off x="3635896" y="2891492"/>
            <a:ext cx="1872208" cy="523220"/>
          </a:xfrm>
          <a:prstGeom prst="rect">
            <a:avLst/>
          </a:prstGeom>
          <a:noFill/>
        </p:spPr>
        <p:txBody>
          <a:bodyPr wrap="square" rtlCol="0">
            <a:spAutoFit/>
          </a:bodyPr>
          <a:lstStyle/>
          <a:p>
            <a:pPr algn="ctr"/>
            <a:r>
              <a:rPr lang="en-US" sz="1400" smtClean="0">
                <a:latin typeface="Times New Roman" pitchFamily="18" charset="0"/>
                <a:cs typeface="Times New Roman" pitchFamily="18" charset="0"/>
              </a:rPr>
              <a:t>Seasonnally flooded</a:t>
            </a:r>
          </a:p>
          <a:p>
            <a:pPr algn="ctr"/>
            <a:r>
              <a:rPr lang="en-US" sz="1400" smtClean="0">
                <a:latin typeface="Times New Roman" pitchFamily="18" charset="0"/>
                <a:cs typeface="Times New Roman" pitchFamily="18" charset="0"/>
              </a:rPr>
              <a:t>(</a:t>
            </a:r>
            <a:r>
              <a:rPr lang="en-US" sz="1400" smtClean="0">
                <a:solidFill>
                  <a:srgbClr val="00B0F0"/>
                </a:solidFill>
                <a:latin typeface="Times New Roman" pitchFamily="18" charset="0"/>
                <a:cs typeface="Times New Roman" pitchFamily="18" charset="0"/>
              </a:rPr>
              <a:t>SF</a:t>
            </a:r>
            <a:r>
              <a:rPr lang="en-US" sz="1400" smtClean="0">
                <a:latin typeface="Times New Roman" pitchFamily="18" charset="0"/>
                <a:cs typeface="Times New Roman" pitchFamily="18" charset="0"/>
              </a:rPr>
              <a:t>)</a:t>
            </a:r>
            <a:endParaRPr lang="en-US" sz="1400">
              <a:latin typeface="Times New Roman" pitchFamily="18" charset="0"/>
              <a:cs typeface="Times New Roman" pitchFamily="18" charset="0"/>
            </a:endParaRPr>
          </a:p>
        </p:txBody>
      </p:sp>
      <p:sp>
        <p:nvSpPr>
          <p:cNvPr id="25" name="ZoneTexte 24"/>
          <p:cNvSpPr txBox="1"/>
          <p:nvPr/>
        </p:nvSpPr>
        <p:spPr>
          <a:xfrm>
            <a:off x="6444207" y="2870692"/>
            <a:ext cx="1368152" cy="523220"/>
          </a:xfrm>
          <a:prstGeom prst="rect">
            <a:avLst/>
          </a:prstGeom>
          <a:noFill/>
        </p:spPr>
        <p:txBody>
          <a:bodyPr wrap="square" rtlCol="0">
            <a:spAutoFit/>
          </a:bodyPr>
          <a:lstStyle/>
          <a:p>
            <a:pPr algn="ctr"/>
            <a:r>
              <a:rPr lang="en-US" sz="1400" smtClean="0">
                <a:latin typeface="Times New Roman" pitchFamily="18" charset="0"/>
                <a:cs typeface="Times New Roman" pitchFamily="18" charset="0"/>
              </a:rPr>
              <a:t>White sand</a:t>
            </a:r>
          </a:p>
          <a:p>
            <a:pPr algn="ctr"/>
            <a:r>
              <a:rPr lang="en-US" sz="1400" smtClean="0">
                <a:latin typeface="Times New Roman" pitchFamily="18" charset="0"/>
                <a:cs typeface="Times New Roman" pitchFamily="18" charset="0"/>
              </a:rPr>
              <a:t>(</a:t>
            </a:r>
            <a:r>
              <a:rPr lang="en-US" sz="1400" smtClean="0">
                <a:solidFill>
                  <a:srgbClr val="FFC000"/>
                </a:solidFill>
                <a:latin typeface="Times New Roman" pitchFamily="18" charset="0"/>
                <a:cs typeface="Times New Roman" pitchFamily="18" charset="0"/>
              </a:rPr>
              <a:t>WS</a:t>
            </a:r>
            <a:r>
              <a:rPr lang="en-US" sz="1400" smtClean="0">
                <a:latin typeface="Times New Roman" pitchFamily="18" charset="0"/>
                <a:cs typeface="Times New Roman" pitchFamily="18" charset="0"/>
              </a:rPr>
              <a:t>)</a:t>
            </a:r>
            <a:endParaRPr lang="en-US" sz="1400">
              <a:latin typeface="Times New Roman" pitchFamily="18" charset="0"/>
              <a:cs typeface="Times New Roman" pitchFamily="18" charset="0"/>
            </a:endParaRPr>
          </a:p>
        </p:txBody>
      </p:sp>
      <p:sp>
        <p:nvSpPr>
          <p:cNvPr id="26" name="Espace réservé du contenu 2"/>
          <p:cNvSpPr txBox="1">
            <a:spLocks/>
          </p:cNvSpPr>
          <p:nvPr/>
        </p:nvSpPr>
        <p:spPr>
          <a:xfrm>
            <a:off x="457200" y="3429000"/>
            <a:ext cx="8229600" cy="720080"/>
          </a:xfrm>
          <a:prstGeom prst="rect">
            <a:avLst/>
          </a:prstGeom>
        </p:spPr>
        <p:txBody>
          <a:bodyPr>
            <a:normAutofit/>
          </a:bodyPr>
          <a:lstStyle/>
          <a:p>
            <a:pPr marL="342900" indent="-342900">
              <a:spcBef>
                <a:spcPct val="20000"/>
              </a:spcBef>
              <a:buFont typeface="Arial" pitchFamily="34" charset="0"/>
              <a:buChar char="•"/>
              <a:defRPr/>
            </a:pPr>
            <a:r>
              <a:rPr lang="en-US" sz="1600" dirty="0" smtClean="0">
                <a:latin typeface="Times New Roman" pitchFamily="18" charset="0"/>
                <a:cs typeface="Times New Roman" pitchFamily="18" charset="0"/>
              </a:rPr>
              <a:t>Botanical records (species identification and abundance)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600" dirty="0" smtClean="0">
                <a:latin typeface="Times New Roman" pitchFamily="18" charset="0"/>
                <a:cs typeface="Times New Roman" pitchFamily="18" charset="0"/>
              </a:rPr>
              <a:t>Description of environmental factors (climate and soil)</a:t>
            </a:r>
          </a:p>
        </p:txBody>
      </p:sp>
      <p:pic>
        <p:nvPicPr>
          <p:cNvPr id="27" name="Picture 2" descr="C:\Fortunel\Boulot\Post Doc\NSF AmaLin\Experiment\Trait association\Stats\MFA corr circle &amp; ind factor plots sel 2010 11 19.tif"/>
          <p:cNvPicPr>
            <a:picLocks noChangeAspect="1" noChangeArrowheads="1"/>
          </p:cNvPicPr>
          <p:nvPr/>
        </p:nvPicPr>
        <p:blipFill>
          <a:blip r:embed="rId7" cstate="print"/>
          <a:srcRect/>
          <a:stretch>
            <a:fillRect/>
          </a:stretch>
        </p:blipFill>
        <p:spPr bwMode="auto">
          <a:xfrm>
            <a:off x="1817940" y="4058139"/>
            <a:ext cx="5501030" cy="2790749"/>
          </a:xfrm>
          <a:prstGeom prst="rect">
            <a:avLst/>
          </a:prstGeom>
          <a:noFill/>
        </p:spPr>
      </p:pic>
      <p:sp>
        <p:nvSpPr>
          <p:cNvPr id="28" name="ZoneTexte 27"/>
          <p:cNvSpPr txBox="1"/>
          <p:nvPr/>
        </p:nvSpPr>
        <p:spPr>
          <a:xfrm>
            <a:off x="2087232" y="4059316"/>
            <a:ext cx="2968141"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Environmental factors</a:t>
            </a:r>
            <a:endParaRPr lang="en-US" sz="1400" dirty="0">
              <a:latin typeface="Times New Roman" pitchFamily="18" charset="0"/>
              <a:cs typeface="Times New Roman" pitchFamily="18" charset="0"/>
            </a:endParaRPr>
          </a:p>
        </p:txBody>
      </p:sp>
      <p:sp>
        <p:nvSpPr>
          <p:cNvPr id="29" name="ZoneTexte 28"/>
          <p:cNvSpPr txBox="1"/>
          <p:nvPr/>
        </p:nvSpPr>
        <p:spPr>
          <a:xfrm>
            <a:off x="4858089" y="4059316"/>
            <a:ext cx="2968141"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Plots per habitats</a:t>
            </a:r>
            <a:endParaRPr lang="en-US" sz="1400" dirty="0">
              <a:latin typeface="Times New Roman" pitchFamily="18" charset="0"/>
              <a:cs typeface="Times New Roman" pitchFamily="18" charset="0"/>
            </a:endParaRPr>
          </a:p>
        </p:txBody>
      </p:sp>
      <p:sp>
        <p:nvSpPr>
          <p:cNvPr id="16" name="Text Box 24"/>
          <p:cNvSpPr txBox="1">
            <a:spLocks noChangeArrowheads="1"/>
          </p:cNvSpPr>
          <p:nvPr/>
        </p:nvSpPr>
        <p:spPr bwMode="auto">
          <a:xfrm>
            <a:off x="0" y="0"/>
            <a:ext cx="9144000" cy="246221"/>
          </a:xfrm>
          <a:prstGeom prst="rect">
            <a:avLst/>
          </a:prstGeom>
          <a:noFill/>
          <a:ln w="25400" algn="ctr">
            <a:noFill/>
            <a:miter lim="800000"/>
            <a:headEnd/>
            <a:tailEnd/>
          </a:ln>
        </p:spPr>
        <p:txBody>
          <a:bodyPr>
            <a:spAutoFit/>
          </a:bodyPr>
          <a:lstStyle/>
          <a:p>
            <a:pPr algn="l" defTabSz="720000"/>
            <a:r>
              <a:rPr lang="en-US" sz="1000" dirty="0" smtClean="0">
                <a:latin typeface="Times New Roman" pitchFamily="18" charset="0"/>
                <a:cs typeface="Times New Roman" pitchFamily="18" charset="0"/>
              </a:rPr>
              <a:t>Introduction</a:t>
            </a:r>
            <a:r>
              <a:rPr lang="en-US" sz="1000" dirty="0" smtClean="0">
                <a:solidFill>
                  <a:srgbClr val="CC0066"/>
                </a:solidFill>
                <a:latin typeface="Times New Roman" pitchFamily="18" charset="0"/>
                <a:cs typeface="Times New Roman" pitchFamily="18" charset="0"/>
              </a:rPr>
              <a:t> 			</a:t>
            </a:r>
            <a:r>
              <a:rPr lang="en-US" sz="1000" dirty="0" smtClean="0">
                <a:solidFill>
                  <a:srgbClr val="0099FF"/>
                </a:solidFill>
                <a:latin typeface="Times New Roman" pitchFamily="18" charset="0"/>
                <a:cs typeface="Times New Roman" pitchFamily="18" charset="0"/>
              </a:rPr>
              <a:t>Material and methods</a:t>
            </a:r>
            <a:r>
              <a:rPr lang="en-US" sz="1000" dirty="0" smtClean="0">
                <a:latin typeface="Times New Roman" pitchFamily="18" charset="0"/>
                <a:cs typeface="Times New Roman" pitchFamily="18" charset="0"/>
              </a:rPr>
              <a:t>			Results			Conclusion and perspectives</a:t>
            </a:r>
            <a:endParaRPr lang="en-US" sz="1000" dirty="0">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3.3"/>
</p:tagLst>
</file>

<file path=ppt/tags/tag2.xml><?xml version="1.0" encoding="utf-8"?>
<p:tagLst xmlns:a="http://schemas.openxmlformats.org/drawingml/2006/main" xmlns:r="http://schemas.openxmlformats.org/officeDocument/2006/relationships" xmlns:p="http://schemas.openxmlformats.org/presentationml/2006/main">
  <p:tag name="TIMING" val="|6.1"/>
</p:tagLst>
</file>

<file path=ppt/tags/tag3.xml><?xml version="1.0" encoding="utf-8"?>
<p:tagLst xmlns:a="http://schemas.openxmlformats.org/drawingml/2006/main" xmlns:r="http://schemas.openxmlformats.org/officeDocument/2006/relationships" xmlns:p="http://schemas.openxmlformats.org/presentationml/2006/main">
  <p:tag name="TIMING" val="|23.1|20.6"/>
</p:tagLst>
</file>

<file path=ppt/tags/tag4.xml><?xml version="1.0" encoding="utf-8"?>
<p:tagLst xmlns:a="http://schemas.openxmlformats.org/drawingml/2006/main" xmlns:r="http://schemas.openxmlformats.org/officeDocument/2006/relationships" xmlns:p="http://schemas.openxmlformats.org/presentationml/2006/main">
  <p:tag name="TIMING" val="|64.2|11.3|22.1"/>
</p:tagLst>
</file>

<file path=ppt/tags/tag5.xml><?xml version="1.0" encoding="utf-8"?>
<p:tagLst xmlns:a="http://schemas.openxmlformats.org/drawingml/2006/main" xmlns:r="http://schemas.openxmlformats.org/officeDocument/2006/relationships" xmlns:p="http://schemas.openxmlformats.org/presentationml/2006/main">
  <p:tag name="TIMING" val="|14.8"/>
</p:tagLst>
</file>

<file path=ppt/tags/tag6.xml><?xml version="1.0" encoding="utf-8"?>
<p:tagLst xmlns:a="http://schemas.openxmlformats.org/drawingml/2006/main" xmlns:r="http://schemas.openxmlformats.org/officeDocument/2006/relationships" xmlns:p="http://schemas.openxmlformats.org/presentationml/2006/main">
  <p:tag name="TIMING" val="|6.8"/>
</p:tagLst>
</file>

<file path=ppt/tags/tag7.xml><?xml version="1.0" encoding="utf-8"?>
<p:tagLst xmlns:a="http://schemas.openxmlformats.org/drawingml/2006/main" xmlns:r="http://schemas.openxmlformats.org/officeDocument/2006/relationships" xmlns:p="http://schemas.openxmlformats.org/presentationml/2006/main">
  <p:tag name="TIMING" val="|24.9|21.2"/>
</p:tagLst>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sonnalisé 1">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édian">
  <a:themeElements>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Mé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4252</TotalTime>
  <Words>2060</Words>
  <Application>Microsoft Office PowerPoint</Application>
  <PresentationFormat>Affichage à l'écran (4:3)</PresentationFormat>
  <Paragraphs>250</Paragraphs>
  <Slides>17</Slides>
  <Notes>17</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17</vt:i4>
      </vt:variant>
    </vt:vector>
  </HeadingPairs>
  <TitlesOfParts>
    <vt:vector size="20" baseType="lpstr">
      <vt:lpstr>Thème Office</vt:lpstr>
      <vt:lpstr>Médian</vt:lpstr>
      <vt:lpstr>SPW 11.0 Graph</vt:lpstr>
      <vt:lpstr>Contrasting tissue strategies explain functional  beta diversity in Amazonian trees</vt:lpstr>
      <vt:lpstr>Global changes in the tropics</vt:lpstr>
      <vt:lpstr>Impact on functional diversity</vt:lpstr>
      <vt:lpstr>Community assembly</vt:lpstr>
      <vt:lpstr>Community assembly and species traits</vt:lpstr>
      <vt:lpstr>Functional strategies of tropical trees</vt:lpstr>
      <vt:lpstr>Prediction of direction of environmental filtering</vt:lpstr>
      <vt:lpstr>Plot network of AmaLin project</vt:lpstr>
      <vt:lpstr>Three contrasting habitats across a broad environmental gradient</vt:lpstr>
      <vt:lpstr>Functional trait measurements</vt:lpstr>
      <vt:lpstr>Evaluation of environmental filtering</vt:lpstr>
      <vt:lpstr>Environmental filtering on community functional composition</vt:lpstr>
      <vt:lpstr>Environmental filtering on community functional composition</vt:lpstr>
      <vt:lpstr>Directional shifts in community functional composition  across the Amazonian landscape</vt:lpstr>
      <vt:lpstr>Perspectives</vt:lpstr>
      <vt:lpstr>Diapositive 16</vt:lpstr>
      <vt:lpstr>Diapositive 17</vt:lpstr>
    </vt:vector>
  </TitlesOfParts>
  <Company>UMR EcoFoG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Claire Fortunel</dc:creator>
  <cp:lastModifiedBy>Chris Baraloto</cp:lastModifiedBy>
  <cp:revision>515</cp:revision>
  <dcterms:created xsi:type="dcterms:W3CDTF">2011-03-30T14:16:34Z</dcterms:created>
  <dcterms:modified xsi:type="dcterms:W3CDTF">2011-08-05T15:06:47Z</dcterms:modified>
</cp:coreProperties>
</file>